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6" r:id="rId2"/>
    <p:sldId id="257" r:id="rId3"/>
    <p:sldId id="258" r:id="rId4"/>
    <p:sldId id="277" r:id="rId5"/>
    <p:sldId id="268" r:id="rId6"/>
    <p:sldId id="269" r:id="rId7"/>
    <p:sldId id="270" r:id="rId8"/>
    <p:sldId id="276" r:id="rId9"/>
    <p:sldId id="271" r:id="rId10"/>
    <p:sldId id="274" r:id="rId11"/>
    <p:sldId id="275" r:id="rId12"/>
    <p:sldId id="272" r:id="rId13"/>
    <p:sldId id="273" r:id="rId14"/>
    <p:sldId id="25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6660" autoAdjust="0"/>
    <p:restoredTop sz="94660"/>
  </p:normalViewPr>
  <p:slideViewPr>
    <p:cSldViewPr snapToGrid="0">
      <p:cViewPr varScale="1">
        <p:scale>
          <a:sx n="55" d="100"/>
          <a:sy n="55" d="100"/>
        </p:scale>
        <p:origin x="-96" y="-81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FAA86-880A-40D4-9149-FF040B71E122}" type="datetimeFigureOut">
              <a:rPr lang="en-US" smtClean="0"/>
              <a:pPr/>
              <a:t>3/24/2021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4680ED-9EA1-4153-9CBD-6E46A5398933}" type="slidenum">
              <a:rPr lang="en-US" smtClean="0"/>
              <a:pPr/>
              <a:t>‹#›</a:t>
            </a:fld>
            <a:endParaRPr lang="en-US" dirty="0"/>
          </a:p>
        </p:txBody>
      </p:sp>
    </p:spTree>
    <p:extLst>
      <p:ext uri="{BB962C8B-B14F-4D97-AF65-F5344CB8AC3E}">
        <p14:creationId xmlns:p14="http://schemas.microsoft.com/office/powerpoint/2010/main" xmlns="" val="2716016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F5DBFD-D138-41A2-8684-8DA6F38ED4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31C4F61B-D5AF-4E2E-97AC-EAA90549F4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482443C-4DC9-425F-930F-B577AFF7F976}"/>
              </a:ext>
            </a:extLst>
          </p:cNvPr>
          <p:cNvSpPr>
            <a:spLocks noGrp="1"/>
          </p:cNvSpPr>
          <p:nvPr>
            <p:ph type="dt" sz="half" idx="10"/>
          </p:nvPr>
        </p:nvSpPr>
        <p:spPr/>
        <p:txBody>
          <a:bodyPr/>
          <a:lstStyle/>
          <a:p>
            <a:fld id="{2E74B488-9915-4140-915A-742C1AD2CB38}" type="datetime1">
              <a:rPr lang="en-US" smtClean="0"/>
              <a:pPr/>
              <a:t>3/24/2021</a:t>
            </a:fld>
            <a:endParaRPr lang="en-US" dirty="0"/>
          </a:p>
        </p:txBody>
      </p:sp>
      <p:sp>
        <p:nvSpPr>
          <p:cNvPr id="5" name="Footer Placeholder 4">
            <a:extLst>
              <a:ext uri="{FF2B5EF4-FFF2-40B4-BE49-F238E27FC236}">
                <a16:creationId xmlns="" xmlns:a16="http://schemas.microsoft.com/office/drawing/2014/main" id="{1774B8D4-DB49-48A1-847E-50436B6858C5}"/>
              </a:ext>
            </a:extLst>
          </p:cNvPr>
          <p:cNvSpPr>
            <a:spLocks noGrp="1"/>
          </p:cNvSpPr>
          <p:nvPr>
            <p:ph type="ftr" sz="quarter" idx="11"/>
          </p:nvPr>
        </p:nvSpPr>
        <p:spPr/>
        <p:txBody>
          <a:bodyPr/>
          <a:lstStyle/>
          <a:p>
            <a:r>
              <a:rPr lang="en-US" dirty="0"/>
              <a:t>The Episcopal Home for Children</a:t>
            </a:r>
          </a:p>
        </p:txBody>
      </p:sp>
      <p:sp>
        <p:nvSpPr>
          <p:cNvPr id="6" name="Slide Number Placeholder 5">
            <a:extLst>
              <a:ext uri="{FF2B5EF4-FFF2-40B4-BE49-F238E27FC236}">
                <a16:creationId xmlns="" xmlns:a16="http://schemas.microsoft.com/office/drawing/2014/main" id="{547D2A64-0CAB-49A7-9B4B-10C46FF81007}"/>
              </a:ext>
            </a:extLst>
          </p:cNvPr>
          <p:cNvSpPr>
            <a:spLocks noGrp="1"/>
          </p:cNvSpPr>
          <p:nvPr>
            <p:ph type="sldNum" sz="quarter" idx="12"/>
          </p:nvPr>
        </p:nvSpPr>
        <p:spPr/>
        <p:txBody>
          <a:bodyPr/>
          <a:lstStyle/>
          <a:p>
            <a:fld id="{0DC8BC35-A190-4D1E-BFDF-BBC0453C7EB7}" type="slidenum">
              <a:rPr lang="en-US" smtClean="0"/>
              <a:pPr/>
              <a:t>‹#›</a:t>
            </a:fld>
            <a:endParaRPr lang="en-US" dirty="0"/>
          </a:p>
        </p:txBody>
      </p:sp>
    </p:spTree>
    <p:extLst>
      <p:ext uri="{BB962C8B-B14F-4D97-AF65-F5344CB8AC3E}">
        <p14:creationId xmlns:p14="http://schemas.microsoft.com/office/powerpoint/2010/main" xmlns="" val="90621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B864AE-24E8-4351-93F6-CD24A83B51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5A57C28A-ED0C-4FC4-8AD9-4F882ACAA5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5F1D3E8-8647-45C7-8BC6-5D6DA95B13CA}"/>
              </a:ext>
            </a:extLst>
          </p:cNvPr>
          <p:cNvSpPr>
            <a:spLocks noGrp="1"/>
          </p:cNvSpPr>
          <p:nvPr>
            <p:ph type="dt" sz="half" idx="10"/>
          </p:nvPr>
        </p:nvSpPr>
        <p:spPr/>
        <p:txBody>
          <a:bodyPr/>
          <a:lstStyle/>
          <a:p>
            <a:fld id="{A758B722-A3FB-415B-85AA-F49C318B82BA}" type="datetime1">
              <a:rPr lang="en-US" smtClean="0"/>
              <a:pPr/>
              <a:t>3/24/2021</a:t>
            </a:fld>
            <a:endParaRPr lang="en-US" dirty="0"/>
          </a:p>
        </p:txBody>
      </p:sp>
      <p:sp>
        <p:nvSpPr>
          <p:cNvPr id="5" name="Footer Placeholder 4">
            <a:extLst>
              <a:ext uri="{FF2B5EF4-FFF2-40B4-BE49-F238E27FC236}">
                <a16:creationId xmlns="" xmlns:a16="http://schemas.microsoft.com/office/drawing/2014/main" id="{0311A748-A934-4D9D-81FF-86F8F29DE771}"/>
              </a:ext>
            </a:extLst>
          </p:cNvPr>
          <p:cNvSpPr>
            <a:spLocks noGrp="1"/>
          </p:cNvSpPr>
          <p:nvPr>
            <p:ph type="ftr" sz="quarter" idx="11"/>
          </p:nvPr>
        </p:nvSpPr>
        <p:spPr/>
        <p:txBody>
          <a:bodyPr/>
          <a:lstStyle/>
          <a:p>
            <a:r>
              <a:rPr lang="en-US" dirty="0"/>
              <a:t>The Episcopal Home for Children</a:t>
            </a:r>
          </a:p>
        </p:txBody>
      </p:sp>
      <p:sp>
        <p:nvSpPr>
          <p:cNvPr id="6" name="Slide Number Placeholder 5">
            <a:extLst>
              <a:ext uri="{FF2B5EF4-FFF2-40B4-BE49-F238E27FC236}">
                <a16:creationId xmlns="" xmlns:a16="http://schemas.microsoft.com/office/drawing/2014/main" id="{1EE75889-57B6-46D3-9C25-46342D32F4EF}"/>
              </a:ext>
            </a:extLst>
          </p:cNvPr>
          <p:cNvSpPr>
            <a:spLocks noGrp="1"/>
          </p:cNvSpPr>
          <p:nvPr>
            <p:ph type="sldNum" sz="quarter" idx="12"/>
          </p:nvPr>
        </p:nvSpPr>
        <p:spPr/>
        <p:txBody>
          <a:bodyPr/>
          <a:lstStyle/>
          <a:p>
            <a:fld id="{0DC8BC35-A190-4D1E-BFDF-BBC0453C7EB7}" type="slidenum">
              <a:rPr lang="en-US" smtClean="0"/>
              <a:pPr/>
              <a:t>‹#›</a:t>
            </a:fld>
            <a:endParaRPr lang="en-US" dirty="0"/>
          </a:p>
        </p:txBody>
      </p:sp>
    </p:spTree>
    <p:extLst>
      <p:ext uri="{BB962C8B-B14F-4D97-AF65-F5344CB8AC3E}">
        <p14:creationId xmlns:p14="http://schemas.microsoft.com/office/powerpoint/2010/main" xmlns="" val="1314463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54B8F526-4D08-477F-825D-36EFB0B3A6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28295F48-7EC4-44FE-A2C4-3D042A4BC1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8D95584-58E9-4498-8E33-F489D2B656C3}"/>
              </a:ext>
            </a:extLst>
          </p:cNvPr>
          <p:cNvSpPr>
            <a:spLocks noGrp="1"/>
          </p:cNvSpPr>
          <p:nvPr>
            <p:ph type="dt" sz="half" idx="10"/>
          </p:nvPr>
        </p:nvSpPr>
        <p:spPr/>
        <p:txBody>
          <a:bodyPr/>
          <a:lstStyle/>
          <a:p>
            <a:fld id="{1A3C04E7-8570-47D6-BE6B-49083B222C0B}" type="datetime1">
              <a:rPr lang="en-US" smtClean="0"/>
              <a:pPr/>
              <a:t>3/24/2021</a:t>
            </a:fld>
            <a:endParaRPr lang="en-US" dirty="0"/>
          </a:p>
        </p:txBody>
      </p:sp>
      <p:sp>
        <p:nvSpPr>
          <p:cNvPr id="5" name="Footer Placeholder 4">
            <a:extLst>
              <a:ext uri="{FF2B5EF4-FFF2-40B4-BE49-F238E27FC236}">
                <a16:creationId xmlns="" xmlns:a16="http://schemas.microsoft.com/office/drawing/2014/main" id="{5FDCB806-1FF5-407F-8996-03F787896B22}"/>
              </a:ext>
            </a:extLst>
          </p:cNvPr>
          <p:cNvSpPr>
            <a:spLocks noGrp="1"/>
          </p:cNvSpPr>
          <p:nvPr>
            <p:ph type="ftr" sz="quarter" idx="11"/>
          </p:nvPr>
        </p:nvSpPr>
        <p:spPr/>
        <p:txBody>
          <a:bodyPr/>
          <a:lstStyle/>
          <a:p>
            <a:r>
              <a:rPr lang="en-US" dirty="0"/>
              <a:t>The Episcopal Home for Children</a:t>
            </a:r>
          </a:p>
        </p:txBody>
      </p:sp>
      <p:sp>
        <p:nvSpPr>
          <p:cNvPr id="6" name="Slide Number Placeholder 5">
            <a:extLst>
              <a:ext uri="{FF2B5EF4-FFF2-40B4-BE49-F238E27FC236}">
                <a16:creationId xmlns="" xmlns:a16="http://schemas.microsoft.com/office/drawing/2014/main" id="{7663377B-1E5D-4B26-9043-E164DE84FD08}"/>
              </a:ext>
            </a:extLst>
          </p:cNvPr>
          <p:cNvSpPr>
            <a:spLocks noGrp="1"/>
          </p:cNvSpPr>
          <p:nvPr>
            <p:ph type="sldNum" sz="quarter" idx="12"/>
          </p:nvPr>
        </p:nvSpPr>
        <p:spPr/>
        <p:txBody>
          <a:bodyPr/>
          <a:lstStyle/>
          <a:p>
            <a:fld id="{0DC8BC35-A190-4D1E-BFDF-BBC0453C7EB7}" type="slidenum">
              <a:rPr lang="en-US" smtClean="0"/>
              <a:pPr/>
              <a:t>‹#›</a:t>
            </a:fld>
            <a:endParaRPr lang="en-US" dirty="0"/>
          </a:p>
        </p:txBody>
      </p:sp>
    </p:spTree>
    <p:extLst>
      <p:ext uri="{BB962C8B-B14F-4D97-AF65-F5344CB8AC3E}">
        <p14:creationId xmlns:p14="http://schemas.microsoft.com/office/powerpoint/2010/main" xmlns="" val="2139067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D82B40-971E-4FDC-88FC-FC6E141DFA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44B983C-F49E-4D58-979D-7E82F23577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9BF6853-AE17-4E0D-A1B6-030B3619C6C4}"/>
              </a:ext>
            </a:extLst>
          </p:cNvPr>
          <p:cNvSpPr>
            <a:spLocks noGrp="1"/>
          </p:cNvSpPr>
          <p:nvPr>
            <p:ph type="dt" sz="half" idx="10"/>
          </p:nvPr>
        </p:nvSpPr>
        <p:spPr/>
        <p:txBody>
          <a:bodyPr/>
          <a:lstStyle/>
          <a:p>
            <a:fld id="{4B1F00A8-35DB-4B1F-9F57-BA481C3657E8}" type="datetime1">
              <a:rPr lang="en-US" smtClean="0"/>
              <a:pPr/>
              <a:t>3/24/2021</a:t>
            </a:fld>
            <a:endParaRPr lang="en-US" dirty="0"/>
          </a:p>
        </p:txBody>
      </p:sp>
      <p:sp>
        <p:nvSpPr>
          <p:cNvPr id="5" name="Footer Placeholder 4">
            <a:extLst>
              <a:ext uri="{FF2B5EF4-FFF2-40B4-BE49-F238E27FC236}">
                <a16:creationId xmlns="" xmlns:a16="http://schemas.microsoft.com/office/drawing/2014/main" id="{1AA0C655-9C58-467D-8746-448B7D2EE260}"/>
              </a:ext>
            </a:extLst>
          </p:cNvPr>
          <p:cNvSpPr>
            <a:spLocks noGrp="1"/>
          </p:cNvSpPr>
          <p:nvPr>
            <p:ph type="ftr" sz="quarter" idx="11"/>
          </p:nvPr>
        </p:nvSpPr>
        <p:spPr/>
        <p:txBody>
          <a:bodyPr/>
          <a:lstStyle/>
          <a:p>
            <a:r>
              <a:rPr lang="en-US" dirty="0"/>
              <a:t>The Episcopal Home for Children</a:t>
            </a:r>
          </a:p>
        </p:txBody>
      </p:sp>
      <p:sp>
        <p:nvSpPr>
          <p:cNvPr id="6" name="Slide Number Placeholder 5">
            <a:extLst>
              <a:ext uri="{FF2B5EF4-FFF2-40B4-BE49-F238E27FC236}">
                <a16:creationId xmlns="" xmlns:a16="http://schemas.microsoft.com/office/drawing/2014/main" id="{FA0F53E4-EB64-4756-8CF6-6C97E0286EA9}"/>
              </a:ext>
            </a:extLst>
          </p:cNvPr>
          <p:cNvSpPr>
            <a:spLocks noGrp="1"/>
          </p:cNvSpPr>
          <p:nvPr>
            <p:ph type="sldNum" sz="quarter" idx="12"/>
          </p:nvPr>
        </p:nvSpPr>
        <p:spPr/>
        <p:txBody>
          <a:bodyPr/>
          <a:lstStyle/>
          <a:p>
            <a:fld id="{0DC8BC35-A190-4D1E-BFDF-BBC0453C7EB7}" type="slidenum">
              <a:rPr lang="en-US" smtClean="0"/>
              <a:pPr/>
              <a:t>‹#›</a:t>
            </a:fld>
            <a:endParaRPr lang="en-US" dirty="0"/>
          </a:p>
        </p:txBody>
      </p:sp>
    </p:spTree>
    <p:extLst>
      <p:ext uri="{BB962C8B-B14F-4D97-AF65-F5344CB8AC3E}">
        <p14:creationId xmlns:p14="http://schemas.microsoft.com/office/powerpoint/2010/main" xmlns="" val="1263815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CB28E9-542A-44EE-8A19-D3079B38F6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C56D7641-87EF-4D57-914C-A734B020C3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7BBED3E8-4FA0-44C7-A1CD-E5377B9D1036}"/>
              </a:ext>
            </a:extLst>
          </p:cNvPr>
          <p:cNvSpPr>
            <a:spLocks noGrp="1"/>
          </p:cNvSpPr>
          <p:nvPr>
            <p:ph type="dt" sz="half" idx="10"/>
          </p:nvPr>
        </p:nvSpPr>
        <p:spPr/>
        <p:txBody>
          <a:bodyPr/>
          <a:lstStyle/>
          <a:p>
            <a:fld id="{D2344C70-92D0-40DF-9374-5B5D0A9097EC}" type="datetime1">
              <a:rPr lang="en-US" smtClean="0"/>
              <a:pPr/>
              <a:t>3/24/2021</a:t>
            </a:fld>
            <a:endParaRPr lang="en-US" dirty="0"/>
          </a:p>
        </p:txBody>
      </p:sp>
      <p:sp>
        <p:nvSpPr>
          <p:cNvPr id="5" name="Footer Placeholder 4">
            <a:extLst>
              <a:ext uri="{FF2B5EF4-FFF2-40B4-BE49-F238E27FC236}">
                <a16:creationId xmlns="" xmlns:a16="http://schemas.microsoft.com/office/drawing/2014/main" id="{1ED3CF36-E955-4125-A942-D1F779ECF577}"/>
              </a:ext>
            </a:extLst>
          </p:cNvPr>
          <p:cNvSpPr>
            <a:spLocks noGrp="1"/>
          </p:cNvSpPr>
          <p:nvPr>
            <p:ph type="ftr" sz="quarter" idx="11"/>
          </p:nvPr>
        </p:nvSpPr>
        <p:spPr/>
        <p:txBody>
          <a:bodyPr/>
          <a:lstStyle/>
          <a:p>
            <a:r>
              <a:rPr lang="en-US" dirty="0"/>
              <a:t>The Episcopal Home for Children</a:t>
            </a:r>
          </a:p>
        </p:txBody>
      </p:sp>
      <p:sp>
        <p:nvSpPr>
          <p:cNvPr id="6" name="Slide Number Placeholder 5">
            <a:extLst>
              <a:ext uri="{FF2B5EF4-FFF2-40B4-BE49-F238E27FC236}">
                <a16:creationId xmlns="" xmlns:a16="http://schemas.microsoft.com/office/drawing/2014/main" id="{EE1130E6-07B7-4B21-B14D-1D19E011ED68}"/>
              </a:ext>
            </a:extLst>
          </p:cNvPr>
          <p:cNvSpPr>
            <a:spLocks noGrp="1"/>
          </p:cNvSpPr>
          <p:nvPr>
            <p:ph type="sldNum" sz="quarter" idx="12"/>
          </p:nvPr>
        </p:nvSpPr>
        <p:spPr/>
        <p:txBody>
          <a:bodyPr/>
          <a:lstStyle/>
          <a:p>
            <a:fld id="{0DC8BC35-A190-4D1E-BFDF-BBC0453C7EB7}" type="slidenum">
              <a:rPr lang="en-US" smtClean="0"/>
              <a:pPr/>
              <a:t>‹#›</a:t>
            </a:fld>
            <a:endParaRPr lang="en-US" dirty="0"/>
          </a:p>
        </p:txBody>
      </p:sp>
    </p:spTree>
    <p:extLst>
      <p:ext uri="{BB962C8B-B14F-4D97-AF65-F5344CB8AC3E}">
        <p14:creationId xmlns:p14="http://schemas.microsoft.com/office/powerpoint/2010/main" xmlns="" val="2382378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1CFF20-D941-4AC9-B734-BBC0C18420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0495274-C61F-4A16-A01D-15F9D3057C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01421C0B-7013-4BBF-A9E2-D7C41B49EC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A6349F68-0A7C-43AC-B184-95EC157DDE04}"/>
              </a:ext>
            </a:extLst>
          </p:cNvPr>
          <p:cNvSpPr>
            <a:spLocks noGrp="1"/>
          </p:cNvSpPr>
          <p:nvPr>
            <p:ph type="dt" sz="half" idx="10"/>
          </p:nvPr>
        </p:nvSpPr>
        <p:spPr/>
        <p:txBody>
          <a:bodyPr/>
          <a:lstStyle/>
          <a:p>
            <a:fld id="{ACE4DDB5-7910-4DBE-91D1-B2E48F4A34D9}" type="datetime1">
              <a:rPr lang="en-US" smtClean="0"/>
              <a:pPr/>
              <a:t>3/24/2021</a:t>
            </a:fld>
            <a:endParaRPr lang="en-US" dirty="0"/>
          </a:p>
        </p:txBody>
      </p:sp>
      <p:sp>
        <p:nvSpPr>
          <p:cNvPr id="6" name="Footer Placeholder 5">
            <a:extLst>
              <a:ext uri="{FF2B5EF4-FFF2-40B4-BE49-F238E27FC236}">
                <a16:creationId xmlns="" xmlns:a16="http://schemas.microsoft.com/office/drawing/2014/main" id="{516035D1-0463-48A6-AB16-28BD231BE858}"/>
              </a:ext>
            </a:extLst>
          </p:cNvPr>
          <p:cNvSpPr>
            <a:spLocks noGrp="1"/>
          </p:cNvSpPr>
          <p:nvPr>
            <p:ph type="ftr" sz="quarter" idx="11"/>
          </p:nvPr>
        </p:nvSpPr>
        <p:spPr/>
        <p:txBody>
          <a:bodyPr/>
          <a:lstStyle/>
          <a:p>
            <a:r>
              <a:rPr lang="en-US" dirty="0"/>
              <a:t>The Episcopal Home for Children</a:t>
            </a:r>
          </a:p>
        </p:txBody>
      </p:sp>
      <p:sp>
        <p:nvSpPr>
          <p:cNvPr id="7" name="Slide Number Placeholder 6">
            <a:extLst>
              <a:ext uri="{FF2B5EF4-FFF2-40B4-BE49-F238E27FC236}">
                <a16:creationId xmlns="" xmlns:a16="http://schemas.microsoft.com/office/drawing/2014/main" id="{5DDBDE41-5EFD-4AC8-9BE3-1BCE80BD1800}"/>
              </a:ext>
            </a:extLst>
          </p:cNvPr>
          <p:cNvSpPr>
            <a:spLocks noGrp="1"/>
          </p:cNvSpPr>
          <p:nvPr>
            <p:ph type="sldNum" sz="quarter" idx="12"/>
          </p:nvPr>
        </p:nvSpPr>
        <p:spPr/>
        <p:txBody>
          <a:bodyPr/>
          <a:lstStyle/>
          <a:p>
            <a:fld id="{0DC8BC35-A190-4D1E-BFDF-BBC0453C7EB7}" type="slidenum">
              <a:rPr lang="en-US" smtClean="0"/>
              <a:pPr/>
              <a:t>‹#›</a:t>
            </a:fld>
            <a:endParaRPr lang="en-US" dirty="0"/>
          </a:p>
        </p:txBody>
      </p:sp>
    </p:spTree>
    <p:extLst>
      <p:ext uri="{BB962C8B-B14F-4D97-AF65-F5344CB8AC3E}">
        <p14:creationId xmlns:p14="http://schemas.microsoft.com/office/powerpoint/2010/main" xmlns="" val="2576384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28FF26-EE5A-4723-A419-5684DB0434B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6A5ABE9E-AE8D-4AA2-B007-FC604F530D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AFFDE234-556A-422E-A033-DC6D3CE159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3DCE3B3C-38AB-4C2C-95AA-7A1702BD31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CB0FBF56-DB4A-4863-B49B-F23E7F0D15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F9190850-C340-4127-9073-73E911426C22}"/>
              </a:ext>
            </a:extLst>
          </p:cNvPr>
          <p:cNvSpPr>
            <a:spLocks noGrp="1"/>
          </p:cNvSpPr>
          <p:nvPr>
            <p:ph type="dt" sz="half" idx="10"/>
          </p:nvPr>
        </p:nvSpPr>
        <p:spPr/>
        <p:txBody>
          <a:bodyPr/>
          <a:lstStyle/>
          <a:p>
            <a:fld id="{ABF43F8C-7158-4CD7-8127-8966843BD775}" type="datetime1">
              <a:rPr lang="en-US" smtClean="0"/>
              <a:pPr/>
              <a:t>3/24/2021</a:t>
            </a:fld>
            <a:endParaRPr lang="en-US" dirty="0"/>
          </a:p>
        </p:txBody>
      </p:sp>
      <p:sp>
        <p:nvSpPr>
          <p:cNvPr id="8" name="Footer Placeholder 7">
            <a:extLst>
              <a:ext uri="{FF2B5EF4-FFF2-40B4-BE49-F238E27FC236}">
                <a16:creationId xmlns="" xmlns:a16="http://schemas.microsoft.com/office/drawing/2014/main" id="{37D64AFD-4A66-45E0-8930-2E837AA876F0}"/>
              </a:ext>
            </a:extLst>
          </p:cNvPr>
          <p:cNvSpPr>
            <a:spLocks noGrp="1"/>
          </p:cNvSpPr>
          <p:nvPr>
            <p:ph type="ftr" sz="quarter" idx="11"/>
          </p:nvPr>
        </p:nvSpPr>
        <p:spPr/>
        <p:txBody>
          <a:bodyPr/>
          <a:lstStyle/>
          <a:p>
            <a:r>
              <a:rPr lang="en-US" dirty="0"/>
              <a:t>The Episcopal Home for Children</a:t>
            </a:r>
          </a:p>
        </p:txBody>
      </p:sp>
      <p:sp>
        <p:nvSpPr>
          <p:cNvPr id="9" name="Slide Number Placeholder 8">
            <a:extLst>
              <a:ext uri="{FF2B5EF4-FFF2-40B4-BE49-F238E27FC236}">
                <a16:creationId xmlns="" xmlns:a16="http://schemas.microsoft.com/office/drawing/2014/main" id="{96375591-D89C-40F9-A58A-9B4207B895E0}"/>
              </a:ext>
            </a:extLst>
          </p:cNvPr>
          <p:cNvSpPr>
            <a:spLocks noGrp="1"/>
          </p:cNvSpPr>
          <p:nvPr>
            <p:ph type="sldNum" sz="quarter" idx="12"/>
          </p:nvPr>
        </p:nvSpPr>
        <p:spPr/>
        <p:txBody>
          <a:bodyPr/>
          <a:lstStyle/>
          <a:p>
            <a:fld id="{0DC8BC35-A190-4D1E-BFDF-BBC0453C7EB7}" type="slidenum">
              <a:rPr lang="en-US" smtClean="0"/>
              <a:pPr/>
              <a:t>‹#›</a:t>
            </a:fld>
            <a:endParaRPr lang="en-US" dirty="0"/>
          </a:p>
        </p:txBody>
      </p:sp>
    </p:spTree>
    <p:extLst>
      <p:ext uri="{BB962C8B-B14F-4D97-AF65-F5344CB8AC3E}">
        <p14:creationId xmlns:p14="http://schemas.microsoft.com/office/powerpoint/2010/main" xmlns="" val="1987838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BFCE2E-E487-44C8-BAF9-47864F4C04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094E7BED-8698-4983-91F8-5E8246108309}"/>
              </a:ext>
            </a:extLst>
          </p:cNvPr>
          <p:cNvSpPr>
            <a:spLocks noGrp="1"/>
          </p:cNvSpPr>
          <p:nvPr>
            <p:ph type="dt" sz="half" idx="10"/>
          </p:nvPr>
        </p:nvSpPr>
        <p:spPr/>
        <p:txBody>
          <a:bodyPr/>
          <a:lstStyle/>
          <a:p>
            <a:fld id="{4A8DB899-210D-4C89-9AE1-83AF4A6378C5}" type="datetime1">
              <a:rPr lang="en-US" smtClean="0"/>
              <a:pPr/>
              <a:t>3/24/2021</a:t>
            </a:fld>
            <a:endParaRPr lang="en-US" dirty="0"/>
          </a:p>
        </p:txBody>
      </p:sp>
      <p:sp>
        <p:nvSpPr>
          <p:cNvPr id="4" name="Footer Placeholder 3">
            <a:extLst>
              <a:ext uri="{FF2B5EF4-FFF2-40B4-BE49-F238E27FC236}">
                <a16:creationId xmlns="" xmlns:a16="http://schemas.microsoft.com/office/drawing/2014/main" id="{9BE1BC1D-964B-4A0C-B97C-5CDEEBE3E2DA}"/>
              </a:ext>
            </a:extLst>
          </p:cNvPr>
          <p:cNvSpPr>
            <a:spLocks noGrp="1"/>
          </p:cNvSpPr>
          <p:nvPr>
            <p:ph type="ftr" sz="quarter" idx="11"/>
          </p:nvPr>
        </p:nvSpPr>
        <p:spPr/>
        <p:txBody>
          <a:bodyPr/>
          <a:lstStyle/>
          <a:p>
            <a:r>
              <a:rPr lang="en-US" dirty="0"/>
              <a:t>The Episcopal Home for Children</a:t>
            </a:r>
          </a:p>
        </p:txBody>
      </p:sp>
      <p:sp>
        <p:nvSpPr>
          <p:cNvPr id="5" name="Slide Number Placeholder 4">
            <a:extLst>
              <a:ext uri="{FF2B5EF4-FFF2-40B4-BE49-F238E27FC236}">
                <a16:creationId xmlns="" xmlns:a16="http://schemas.microsoft.com/office/drawing/2014/main" id="{50603BA9-C7C9-4DB7-8FE6-72BA098F1304}"/>
              </a:ext>
            </a:extLst>
          </p:cNvPr>
          <p:cNvSpPr>
            <a:spLocks noGrp="1"/>
          </p:cNvSpPr>
          <p:nvPr>
            <p:ph type="sldNum" sz="quarter" idx="12"/>
          </p:nvPr>
        </p:nvSpPr>
        <p:spPr/>
        <p:txBody>
          <a:bodyPr/>
          <a:lstStyle/>
          <a:p>
            <a:fld id="{0DC8BC35-A190-4D1E-BFDF-BBC0453C7EB7}" type="slidenum">
              <a:rPr lang="en-US" smtClean="0"/>
              <a:pPr/>
              <a:t>‹#›</a:t>
            </a:fld>
            <a:endParaRPr lang="en-US" dirty="0"/>
          </a:p>
        </p:txBody>
      </p:sp>
    </p:spTree>
    <p:extLst>
      <p:ext uri="{BB962C8B-B14F-4D97-AF65-F5344CB8AC3E}">
        <p14:creationId xmlns:p14="http://schemas.microsoft.com/office/powerpoint/2010/main" xmlns="" val="86365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A54514E-572A-426D-A78F-77E19F2D923A}"/>
              </a:ext>
            </a:extLst>
          </p:cNvPr>
          <p:cNvSpPr>
            <a:spLocks noGrp="1"/>
          </p:cNvSpPr>
          <p:nvPr>
            <p:ph type="dt" sz="half" idx="10"/>
          </p:nvPr>
        </p:nvSpPr>
        <p:spPr/>
        <p:txBody>
          <a:bodyPr/>
          <a:lstStyle/>
          <a:p>
            <a:fld id="{B7EAE1E0-8C50-4A16-B9E0-B882C79CD2CE}" type="datetime1">
              <a:rPr lang="en-US" smtClean="0"/>
              <a:pPr/>
              <a:t>3/24/2021</a:t>
            </a:fld>
            <a:endParaRPr lang="en-US" dirty="0"/>
          </a:p>
        </p:txBody>
      </p:sp>
      <p:sp>
        <p:nvSpPr>
          <p:cNvPr id="3" name="Footer Placeholder 2">
            <a:extLst>
              <a:ext uri="{FF2B5EF4-FFF2-40B4-BE49-F238E27FC236}">
                <a16:creationId xmlns="" xmlns:a16="http://schemas.microsoft.com/office/drawing/2014/main" id="{8381B2AD-53C7-4C33-8B64-83BDA49E8249}"/>
              </a:ext>
            </a:extLst>
          </p:cNvPr>
          <p:cNvSpPr>
            <a:spLocks noGrp="1"/>
          </p:cNvSpPr>
          <p:nvPr>
            <p:ph type="ftr" sz="quarter" idx="11"/>
          </p:nvPr>
        </p:nvSpPr>
        <p:spPr/>
        <p:txBody>
          <a:bodyPr/>
          <a:lstStyle/>
          <a:p>
            <a:r>
              <a:rPr lang="en-US" dirty="0"/>
              <a:t>The Episcopal Home for Children</a:t>
            </a:r>
          </a:p>
        </p:txBody>
      </p:sp>
      <p:sp>
        <p:nvSpPr>
          <p:cNvPr id="4" name="Slide Number Placeholder 3">
            <a:extLst>
              <a:ext uri="{FF2B5EF4-FFF2-40B4-BE49-F238E27FC236}">
                <a16:creationId xmlns="" xmlns:a16="http://schemas.microsoft.com/office/drawing/2014/main" id="{AD1E7957-C55F-4BD9-997F-8F5B25DBDA5A}"/>
              </a:ext>
            </a:extLst>
          </p:cNvPr>
          <p:cNvSpPr>
            <a:spLocks noGrp="1"/>
          </p:cNvSpPr>
          <p:nvPr>
            <p:ph type="sldNum" sz="quarter" idx="12"/>
          </p:nvPr>
        </p:nvSpPr>
        <p:spPr/>
        <p:txBody>
          <a:bodyPr/>
          <a:lstStyle/>
          <a:p>
            <a:fld id="{0DC8BC35-A190-4D1E-BFDF-BBC0453C7EB7}" type="slidenum">
              <a:rPr lang="en-US" smtClean="0"/>
              <a:pPr/>
              <a:t>‹#›</a:t>
            </a:fld>
            <a:endParaRPr lang="en-US" dirty="0"/>
          </a:p>
        </p:txBody>
      </p:sp>
    </p:spTree>
    <p:extLst>
      <p:ext uri="{BB962C8B-B14F-4D97-AF65-F5344CB8AC3E}">
        <p14:creationId xmlns:p14="http://schemas.microsoft.com/office/powerpoint/2010/main" xmlns="" val="1282247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F96333-2032-42BF-BF94-7174F5809D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184F262B-3BAB-440A-96FB-35ABB8D996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C81BDA09-6904-4F02-B686-FFF30492DE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AF15ED5-F418-492A-AED2-E90D6DBB4EE5}"/>
              </a:ext>
            </a:extLst>
          </p:cNvPr>
          <p:cNvSpPr>
            <a:spLocks noGrp="1"/>
          </p:cNvSpPr>
          <p:nvPr>
            <p:ph type="dt" sz="half" idx="10"/>
          </p:nvPr>
        </p:nvSpPr>
        <p:spPr/>
        <p:txBody>
          <a:bodyPr/>
          <a:lstStyle/>
          <a:p>
            <a:fld id="{5B8E25EF-BE40-4AE3-AFD5-21663B4BD5CC}" type="datetime1">
              <a:rPr lang="en-US" smtClean="0"/>
              <a:pPr/>
              <a:t>3/24/2021</a:t>
            </a:fld>
            <a:endParaRPr lang="en-US" dirty="0"/>
          </a:p>
        </p:txBody>
      </p:sp>
      <p:sp>
        <p:nvSpPr>
          <p:cNvPr id="6" name="Footer Placeholder 5">
            <a:extLst>
              <a:ext uri="{FF2B5EF4-FFF2-40B4-BE49-F238E27FC236}">
                <a16:creationId xmlns="" xmlns:a16="http://schemas.microsoft.com/office/drawing/2014/main" id="{DE619BE7-380F-4A4B-B99E-55F5A0A34213}"/>
              </a:ext>
            </a:extLst>
          </p:cNvPr>
          <p:cNvSpPr>
            <a:spLocks noGrp="1"/>
          </p:cNvSpPr>
          <p:nvPr>
            <p:ph type="ftr" sz="quarter" idx="11"/>
          </p:nvPr>
        </p:nvSpPr>
        <p:spPr/>
        <p:txBody>
          <a:bodyPr/>
          <a:lstStyle/>
          <a:p>
            <a:r>
              <a:rPr lang="en-US" dirty="0"/>
              <a:t>The Episcopal Home for Children</a:t>
            </a:r>
          </a:p>
        </p:txBody>
      </p:sp>
      <p:sp>
        <p:nvSpPr>
          <p:cNvPr id="7" name="Slide Number Placeholder 6">
            <a:extLst>
              <a:ext uri="{FF2B5EF4-FFF2-40B4-BE49-F238E27FC236}">
                <a16:creationId xmlns="" xmlns:a16="http://schemas.microsoft.com/office/drawing/2014/main" id="{3956463B-82CD-4A84-A10B-1993BA5E6EC2}"/>
              </a:ext>
            </a:extLst>
          </p:cNvPr>
          <p:cNvSpPr>
            <a:spLocks noGrp="1"/>
          </p:cNvSpPr>
          <p:nvPr>
            <p:ph type="sldNum" sz="quarter" idx="12"/>
          </p:nvPr>
        </p:nvSpPr>
        <p:spPr/>
        <p:txBody>
          <a:bodyPr/>
          <a:lstStyle/>
          <a:p>
            <a:fld id="{0DC8BC35-A190-4D1E-BFDF-BBC0453C7EB7}" type="slidenum">
              <a:rPr lang="en-US" smtClean="0"/>
              <a:pPr/>
              <a:t>‹#›</a:t>
            </a:fld>
            <a:endParaRPr lang="en-US" dirty="0"/>
          </a:p>
        </p:txBody>
      </p:sp>
    </p:spTree>
    <p:extLst>
      <p:ext uri="{BB962C8B-B14F-4D97-AF65-F5344CB8AC3E}">
        <p14:creationId xmlns:p14="http://schemas.microsoft.com/office/powerpoint/2010/main" xmlns="" val="3633928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ABB516-3749-44FD-88C5-5C864AC1FF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1BA1371D-6225-49BB-96FB-F340A00438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 xmlns:a16="http://schemas.microsoft.com/office/drawing/2014/main" id="{B31BABBE-251A-4F61-8454-DF0C27AA7E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A130888F-99BD-46EA-9785-89B04AF27E3A}"/>
              </a:ext>
            </a:extLst>
          </p:cNvPr>
          <p:cNvSpPr>
            <a:spLocks noGrp="1"/>
          </p:cNvSpPr>
          <p:nvPr>
            <p:ph type="dt" sz="half" idx="10"/>
          </p:nvPr>
        </p:nvSpPr>
        <p:spPr/>
        <p:txBody>
          <a:bodyPr/>
          <a:lstStyle/>
          <a:p>
            <a:fld id="{B36D62AF-67E5-4BF9-B6DD-DFCDF7769AFE}" type="datetime1">
              <a:rPr lang="en-US" smtClean="0"/>
              <a:pPr/>
              <a:t>3/24/2021</a:t>
            </a:fld>
            <a:endParaRPr lang="en-US" dirty="0"/>
          </a:p>
        </p:txBody>
      </p:sp>
      <p:sp>
        <p:nvSpPr>
          <p:cNvPr id="6" name="Footer Placeholder 5">
            <a:extLst>
              <a:ext uri="{FF2B5EF4-FFF2-40B4-BE49-F238E27FC236}">
                <a16:creationId xmlns="" xmlns:a16="http://schemas.microsoft.com/office/drawing/2014/main" id="{F184DF1C-BC18-41D5-A4E6-5924A7E4CD83}"/>
              </a:ext>
            </a:extLst>
          </p:cNvPr>
          <p:cNvSpPr>
            <a:spLocks noGrp="1"/>
          </p:cNvSpPr>
          <p:nvPr>
            <p:ph type="ftr" sz="quarter" idx="11"/>
          </p:nvPr>
        </p:nvSpPr>
        <p:spPr/>
        <p:txBody>
          <a:bodyPr/>
          <a:lstStyle/>
          <a:p>
            <a:r>
              <a:rPr lang="en-US" dirty="0"/>
              <a:t>The Episcopal Home for Children</a:t>
            </a:r>
          </a:p>
        </p:txBody>
      </p:sp>
      <p:sp>
        <p:nvSpPr>
          <p:cNvPr id="7" name="Slide Number Placeholder 6">
            <a:extLst>
              <a:ext uri="{FF2B5EF4-FFF2-40B4-BE49-F238E27FC236}">
                <a16:creationId xmlns="" xmlns:a16="http://schemas.microsoft.com/office/drawing/2014/main" id="{DF7BAEEA-4208-42B0-94A4-12D58A7A3182}"/>
              </a:ext>
            </a:extLst>
          </p:cNvPr>
          <p:cNvSpPr>
            <a:spLocks noGrp="1"/>
          </p:cNvSpPr>
          <p:nvPr>
            <p:ph type="sldNum" sz="quarter" idx="12"/>
          </p:nvPr>
        </p:nvSpPr>
        <p:spPr/>
        <p:txBody>
          <a:bodyPr/>
          <a:lstStyle/>
          <a:p>
            <a:fld id="{0DC8BC35-A190-4D1E-BFDF-BBC0453C7EB7}" type="slidenum">
              <a:rPr lang="en-US" smtClean="0"/>
              <a:pPr/>
              <a:t>‹#›</a:t>
            </a:fld>
            <a:endParaRPr lang="en-US" dirty="0"/>
          </a:p>
        </p:txBody>
      </p:sp>
    </p:spTree>
    <p:extLst>
      <p:ext uri="{BB962C8B-B14F-4D97-AF65-F5344CB8AC3E}">
        <p14:creationId xmlns:p14="http://schemas.microsoft.com/office/powerpoint/2010/main" xmlns="" val="3380979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8899DBE-6FEB-4A1A-8555-E55DD681A1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10C16232-DDC2-49BD-B2A8-7F3055AE54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8F335C9-A59F-453A-ABED-3888772067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235A6-1ED5-416B-A8C9-1190C55225F0}" type="datetime1">
              <a:rPr lang="en-US" smtClean="0"/>
              <a:pPr/>
              <a:t>3/24/2021</a:t>
            </a:fld>
            <a:endParaRPr lang="en-US" dirty="0"/>
          </a:p>
        </p:txBody>
      </p:sp>
      <p:sp>
        <p:nvSpPr>
          <p:cNvPr id="5" name="Footer Placeholder 4">
            <a:extLst>
              <a:ext uri="{FF2B5EF4-FFF2-40B4-BE49-F238E27FC236}">
                <a16:creationId xmlns="" xmlns:a16="http://schemas.microsoft.com/office/drawing/2014/main" id="{0BAD4878-0AE8-42FA-95D9-0DFBEE6854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The Episcopal Home for Children</a:t>
            </a:r>
          </a:p>
        </p:txBody>
      </p:sp>
      <p:sp>
        <p:nvSpPr>
          <p:cNvPr id="6" name="Slide Number Placeholder 5">
            <a:extLst>
              <a:ext uri="{FF2B5EF4-FFF2-40B4-BE49-F238E27FC236}">
                <a16:creationId xmlns="" xmlns:a16="http://schemas.microsoft.com/office/drawing/2014/main" id="{14031A4B-DFE8-442F-8CBB-8C33D84AA3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C8BC35-A190-4D1E-BFDF-BBC0453C7EB7}" type="slidenum">
              <a:rPr lang="en-US" smtClean="0"/>
              <a:pPr/>
              <a:t>‹#›</a:t>
            </a:fld>
            <a:endParaRPr lang="en-US" dirty="0"/>
          </a:p>
        </p:txBody>
      </p:sp>
    </p:spTree>
    <p:extLst>
      <p:ext uri="{BB962C8B-B14F-4D97-AF65-F5344CB8AC3E}">
        <p14:creationId xmlns:p14="http://schemas.microsoft.com/office/powerpoint/2010/main" xmlns="" val="40400789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 xmlns:a16="http://schemas.microsoft.com/office/drawing/2014/main" id="{C1DD1A8A-57D5-4A81-AD04-532B043C56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large green field with trees in the background&#10;&#10;Description automatically generated">
            <a:extLst>
              <a:ext uri="{FF2B5EF4-FFF2-40B4-BE49-F238E27FC236}">
                <a16:creationId xmlns="" xmlns:a16="http://schemas.microsoft.com/office/drawing/2014/main" id="{41EE725F-C028-4A24-9AB0-DDF9D6BFB66B}"/>
              </a:ext>
            </a:extLst>
          </p:cNvPr>
          <p:cNvPicPr/>
          <p:nvPr/>
        </p:nvPicPr>
        <p:blipFill rotWithShape="1">
          <a:blip r:embed="rId2" cstate="print">
            <a:extLst>
              <a:ext uri="{28A0092B-C50C-407E-A947-70E740481C1C}">
                <a14:useLocalDpi xmlns:a14="http://schemas.microsoft.com/office/drawing/2010/main" xmlns="" val="0"/>
              </a:ext>
            </a:extLst>
          </a:blip>
          <a:srcRect t="7584" b="17416"/>
          <a:stretch/>
        </p:blipFill>
        <p:spPr>
          <a:xfrm>
            <a:off x="-3047" y="10"/>
            <a:ext cx="12191999" cy="6857990"/>
          </a:xfrm>
          <a:prstGeom prst="rect">
            <a:avLst/>
          </a:prstGeom>
        </p:spPr>
      </p:pic>
      <p:sp>
        <p:nvSpPr>
          <p:cNvPr id="32" name="Rectangle 31">
            <a:extLst>
              <a:ext uri="{FF2B5EF4-FFF2-40B4-BE49-F238E27FC236}">
                <a16:creationId xmlns="" xmlns:a16="http://schemas.microsoft.com/office/drawing/2014/main" id="{007891EC-4501-44ED-A8C8-B11B6DB767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ADDD4A36-06B0-44EF-B9DC-B8C79E6B8B11}"/>
              </a:ext>
            </a:extLst>
          </p:cNvPr>
          <p:cNvSpPr>
            <a:spLocks noGrp="1"/>
          </p:cNvSpPr>
          <p:nvPr>
            <p:ph type="ctrTitle"/>
          </p:nvPr>
        </p:nvSpPr>
        <p:spPr>
          <a:xfrm>
            <a:off x="1097280" y="136526"/>
            <a:ext cx="10058400" cy="1500545"/>
          </a:xfrm>
          <a:effectLst>
            <a:outerShdw blurRad="50800" dist="38100" dir="2700000" algn="tl" rotWithShape="0">
              <a:prstClr val="black">
                <a:alpha val="40000"/>
              </a:prstClr>
            </a:outerShdw>
          </a:effectLst>
        </p:spPr>
        <p:txBody>
          <a:bodyPr>
            <a:normAutofit/>
          </a:bodyPr>
          <a:lstStyle/>
          <a:p>
            <a:r>
              <a:rPr lang="en-US" sz="5200" dirty="0">
                <a:solidFill>
                  <a:srgbClr val="FFFFFF"/>
                </a:solidFill>
                <a:latin typeface="Times New Roman" panose="02020603050405020304" pitchFamily="18" charset="0"/>
                <a:cs typeface="Times New Roman" panose="02020603050405020304" pitchFamily="18" charset="0"/>
              </a:rPr>
              <a:t>The Episcopal Home for Children</a:t>
            </a:r>
            <a:br>
              <a:rPr lang="en-US" sz="5200" dirty="0">
                <a:solidFill>
                  <a:srgbClr val="FFFFFF"/>
                </a:solidFill>
                <a:latin typeface="Times New Roman" panose="02020603050405020304" pitchFamily="18" charset="0"/>
                <a:cs typeface="Times New Roman" panose="02020603050405020304" pitchFamily="18" charset="0"/>
              </a:rPr>
            </a:br>
            <a:r>
              <a:rPr lang="en-US" sz="2700" dirty="0">
                <a:solidFill>
                  <a:srgbClr val="FFFFFF"/>
                </a:solidFill>
                <a:latin typeface="Times New Roman" panose="02020603050405020304" pitchFamily="18" charset="0"/>
                <a:cs typeface="Times New Roman" panose="02020603050405020304" pitchFamily="18" charset="0"/>
              </a:rPr>
              <a:t>5901 Utah Avenue, NW</a:t>
            </a:r>
          </a:p>
        </p:txBody>
      </p:sp>
      <p:sp>
        <p:nvSpPr>
          <p:cNvPr id="3" name="Subtitle 2">
            <a:extLst>
              <a:ext uri="{FF2B5EF4-FFF2-40B4-BE49-F238E27FC236}">
                <a16:creationId xmlns="" xmlns:a16="http://schemas.microsoft.com/office/drawing/2014/main" id="{481E272E-24C2-4B83-A883-8BE0E5F76594}"/>
              </a:ext>
            </a:extLst>
          </p:cNvPr>
          <p:cNvSpPr>
            <a:spLocks noGrp="1"/>
          </p:cNvSpPr>
          <p:nvPr>
            <p:ph type="subTitle" idx="1"/>
          </p:nvPr>
        </p:nvSpPr>
        <p:spPr>
          <a:xfrm>
            <a:off x="1097280" y="5676468"/>
            <a:ext cx="10058400" cy="830349"/>
          </a:xfrm>
          <a:effectLst>
            <a:outerShdw blurRad="50800" dist="38100" dir="2700000" algn="tl" rotWithShape="0">
              <a:prstClr val="black">
                <a:alpha val="40000"/>
              </a:prstClr>
            </a:outerShdw>
          </a:effectLst>
        </p:spPr>
        <p:txBody>
          <a:bodyPr>
            <a:normAutofit lnSpcReduction="10000"/>
          </a:bodyPr>
          <a:lstStyle/>
          <a:p>
            <a:r>
              <a:rPr lang="en-US" dirty="0">
                <a:solidFill>
                  <a:srgbClr val="FFFFFF"/>
                </a:solidFill>
                <a:latin typeface="Times New Roman" panose="02020603050405020304" pitchFamily="18" charset="0"/>
                <a:cs typeface="Times New Roman" panose="02020603050405020304" pitchFamily="18" charset="0"/>
              </a:rPr>
              <a:t>Historic Preservation Review Board Presentation:  </a:t>
            </a:r>
          </a:p>
          <a:p>
            <a:r>
              <a:rPr lang="en-US" dirty="0">
                <a:solidFill>
                  <a:srgbClr val="FFFFFF"/>
                </a:solidFill>
                <a:latin typeface="Times New Roman" panose="02020603050405020304" pitchFamily="18" charset="0"/>
                <a:cs typeface="Times New Roman" panose="02020603050405020304" pitchFamily="18" charset="0"/>
              </a:rPr>
              <a:t>February 25, 2021</a:t>
            </a:r>
          </a:p>
        </p:txBody>
      </p:sp>
    </p:spTree>
    <p:extLst>
      <p:ext uri="{BB962C8B-B14F-4D97-AF65-F5344CB8AC3E}">
        <p14:creationId xmlns:p14="http://schemas.microsoft.com/office/powerpoint/2010/main" xmlns="" val="106312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 xmlns:a16="http://schemas.microsoft.com/office/drawing/2014/main" id="{58153EC8-8E01-4D70-B575-24ABD35A11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638812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ADDD4A36-06B0-44EF-B9DC-B8C79E6B8B11}"/>
              </a:ext>
            </a:extLst>
          </p:cNvPr>
          <p:cNvSpPr>
            <a:spLocks noGrp="1"/>
          </p:cNvSpPr>
          <p:nvPr>
            <p:ph type="ctrTitle"/>
          </p:nvPr>
        </p:nvSpPr>
        <p:spPr>
          <a:xfrm>
            <a:off x="652750" y="450574"/>
            <a:ext cx="4806184" cy="3851461"/>
          </a:xfrm>
          <a:noFill/>
        </p:spPr>
        <p:txBody>
          <a:bodyPr>
            <a:normAutofit fontScale="90000"/>
          </a:bodyPr>
          <a:lstStyle/>
          <a:p>
            <a:pPr algn="l"/>
            <a:r>
              <a:rPr lang="en-US" sz="2400" b="1" u="sng" dirty="0">
                <a:solidFill>
                  <a:schemeClr val="bg1"/>
                </a:solidFill>
                <a:latin typeface="Times New Roman" panose="02020603050405020304" pitchFamily="18" charset="0"/>
                <a:cs typeface="Times New Roman" panose="02020603050405020304" pitchFamily="18" charset="0"/>
              </a:rPr>
              <a:t>Period of Significance:</a:t>
            </a:r>
            <a:r>
              <a:rPr lang="en-US" sz="2400" b="1" dirty="0">
                <a:solidFill>
                  <a:schemeClr val="bg1"/>
                </a:solidFill>
                <a:latin typeface="Times New Roman" panose="02020603050405020304" pitchFamily="18" charset="0"/>
                <a:cs typeface="Times New Roman" panose="02020603050405020304" pitchFamily="18" charset="0"/>
              </a:rPr>
              <a:t>  </a:t>
            </a:r>
            <a:r>
              <a:rPr lang="en-US" sz="2000" dirty="0">
                <a:solidFill>
                  <a:schemeClr val="bg1"/>
                </a:solidFill>
                <a:latin typeface="Times New Roman" panose="02020603050405020304" pitchFamily="18" charset="0"/>
                <a:cs typeface="Times New Roman" panose="02020603050405020304" pitchFamily="18" charset="0"/>
              </a:rPr>
              <a:t>The proposed Period Of Significance is the year 1929 which is when Clark’s vision for the Home was realized with the construction of the campus and three main buildings.  </a:t>
            </a:r>
            <a:br>
              <a:rPr lang="en-US" sz="2000" dirty="0">
                <a:solidFill>
                  <a:schemeClr val="bg1"/>
                </a:solidFill>
                <a:latin typeface="Times New Roman" panose="02020603050405020304" pitchFamily="18" charset="0"/>
                <a:cs typeface="Times New Roman" panose="02020603050405020304" pitchFamily="18" charset="0"/>
              </a:rPr>
            </a:br>
            <a:r>
              <a:rPr lang="en-US" sz="2000" dirty="0">
                <a:solidFill>
                  <a:schemeClr val="bg1"/>
                </a:solidFill>
                <a:latin typeface="Times New Roman" panose="02020603050405020304" pitchFamily="18" charset="0"/>
                <a:cs typeface="Times New Roman" panose="02020603050405020304" pitchFamily="18" charset="0"/>
              </a:rPr>
              <a:t/>
            </a:r>
            <a:br>
              <a:rPr lang="en-US" sz="2000" dirty="0">
                <a:solidFill>
                  <a:schemeClr val="bg1"/>
                </a:solidFill>
                <a:latin typeface="Times New Roman" panose="02020603050405020304" pitchFamily="18" charset="0"/>
                <a:cs typeface="Times New Roman" panose="02020603050405020304" pitchFamily="18" charset="0"/>
              </a:rPr>
            </a:br>
            <a:r>
              <a:rPr lang="en-US" sz="2000" dirty="0">
                <a:solidFill>
                  <a:schemeClr val="bg1"/>
                </a:solidFill>
                <a:latin typeface="Times New Roman" panose="02020603050405020304" pitchFamily="18" charset="0"/>
                <a:cs typeface="Times New Roman" panose="02020603050405020304" pitchFamily="18" charset="0"/>
              </a:rPr>
              <a:t>The Home has had a notable history over the following eight decades during which there were major changes to the programming and functions, however, Clark’s plan for the site was left remarkably intact.  Later alterations and new construction do not have the same level of significance, with the defining period being Clark’s design and the construction of the Home.</a:t>
            </a:r>
            <a:r>
              <a:rPr lang="en-US" sz="1800" dirty="0">
                <a:solidFill>
                  <a:schemeClr val="bg1"/>
                </a:solidFill>
                <a:latin typeface="Times New Roman" panose="02020603050405020304" pitchFamily="18" charset="0"/>
                <a:cs typeface="Times New Roman" panose="02020603050405020304" pitchFamily="18" charset="0"/>
              </a:rPr>
              <a:t/>
            </a:r>
            <a:br>
              <a:rPr lang="en-US" sz="1800" dirty="0">
                <a:solidFill>
                  <a:schemeClr val="bg1"/>
                </a:solidFill>
                <a:latin typeface="Times New Roman" panose="02020603050405020304" pitchFamily="18" charset="0"/>
                <a:cs typeface="Times New Roman" panose="02020603050405020304" pitchFamily="18" charset="0"/>
              </a:rPr>
            </a:br>
            <a:endParaRPr lang="en-US" sz="1800" dirty="0">
              <a:solidFill>
                <a:schemeClr val="bg1"/>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 xmlns:a16="http://schemas.microsoft.com/office/drawing/2014/main" id="{481E272E-24C2-4B83-A883-8BE0E5F76594}"/>
              </a:ext>
            </a:extLst>
          </p:cNvPr>
          <p:cNvSpPr>
            <a:spLocks noGrp="1"/>
          </p:cNvSpPr>
          <p:nvPr>
            <p:ph type="subTitle" idx="1"/>
          </p:nvPr>
        </p:nvSpPr>
        <p:spPr>
          <a:xfrm>
            <a:off x="652750" y="4399721"/>
            <a:ext cx="4806184" cy="1956627"/>
          </a:xfrm>
          <a:noFill/>
        </p:spPr>
        <p:txBody>
          <a:bodyPr>
            <a:normAutofit/>
          </a:bodyPr>
          <a:lstStyle/>
          <a:p>
            <a:pPr algn="l"/>
            <a:r>
              <a:rPr lang="en-US" sz="2600" dirty="0">
                <a:solidFill>
                  <a:schemeClr val="bg1"/>
                </a:solidFill>
                <a:latin typeface="Times New Roman" panose="02020603050405020304" pitchFamily="18" charset="0"/>
                <a:cs typeface="Times New Roman" panose="02020603050405020304" pitchFamily="18" charset="0"/>
              </a:rPr>
              <a:t>Connections:  </a:t>
            </a:r>
            <a:r>
              <a:rPr lang="en-US" sz="1800" dirty="0">
                <a:solidFill>
                  <a:schemeClr val="bg1"/>
                </a:solidFill>
                <a:latin typeface="Times New Roman" panose="02020603050405020304" pitchFamily="18" charset="0"/>
                <a:cs typeface="Times New Roman" panose="02020603050405020304" pitchFamily="18" charset="0"/>
              </a:rPr>
              <a:t>Clark’s design recognized the critical importance of the campus being truly functional and sought to address this by seeing that the plan allowed for the three main buildings to be linked, which he accomplished with enclosed passages / corridors at the basement level.</a:t>
            </a:r>
          </a:p>
        </p:txBody>
      </p:sp>
      <p:sp>
        <p:nvSpPr>
          <p:cNvPr id="4" name="Footer Placeholder 3">
            <a:extLst>
              <a:ext uri="{FF2B5EF4-FFF2-40B4-BE49-F238E27FC236}">
                <a16:creationId xmlns="" xmlns:a16="http://schemas.microsoft.com/office/drawing/2014/main" id="{812D8B40-306E-4A01-86F9-FADCC3E965B5}"/>
              </a:ext>
            </a:extLst>
          </p:cNvPr>
          <p:cNvSpPr>
            <a:spLocks noGrp="1"/>
          </p:cNvSpPr>
          <p:nvPr>
            <p:ph type="ftr" sz="quarter" idx="11"/>
          </p:nvPr>
        </p:nvSpPr>
        <p:spPr>
          <a:xfrm>
            <a:off x="649224" y="6356350"/>
            <a:ext cx="4754880" cy="365125"/>
          </a:xfrm>
          <a:noFill/>
        </p:spPr>
        <p:txBody>
          <a:bodyPr>
            <a:normAutofit/>
          </a:bodyPr>
          <a:lstStyle/>
          <a:p>
            <a:pPr algn="l">
              <a:spcAft>
                <a:spcPts val="600"/>
              </a:spcAft>
            </a:pPr>
            <a:r>
              <a:rPr lang="en-US" dirty="0">
                <a:solidFill>
                  <a:schemeClr val="bg1">
                    <a:alpha val="80000"/>
                  </a:schemeClr>
                </a:solidFill>
              </a:rPr>
              <a:t>The Episcopal Home for Children</a:t>
            </a:r>
          </a:p>
        </p:txBody>
      </p:sp>
      <p:sp>
        <p:nvSpPr>
          <p:cNvPr id="8" name="TextBox 7">
            <a:extLst>
              <a:ext uri="{FF2B5EF4-FFF2-40B4-BE49-F238E27FC236}">
                <a16:creationId xmlns="" xmlns:a16="http://schemas.microsoft.com/office/drawing/2014/main" id="{46E1F2FB-1836-4E9B-BD13-1F2611DF2AF1}"/>
              </a:ext>
            </a:extLst>
          </p:cNvPr>
          <p:cNvSpPr txBox="1"/>
          <p:nvPr/>
        </p:nvSpPr>
        <p:spPr>
          <a:xfrm>
            <a:off x="4247535" y="2271252"/>
            <a:ext cx="5338917" cy="984710"/>
          </a:xfrm>
          <a:prstGeom prst="rect">
            <a:avLst/>
          </a:prstGeom>
          <a:noFill/>
        </p:spPr>
        <p:txBody>
          <a:bodyPr wrap="square" rtlCol="0">
            <a:spAutoFit/>
          </a:bodyPr>
          <a:lstStyle/>
          <a:p>
            <a:endParaRPr lang="en-US" dirty="0"/>
          </a:p>
        </p:txBody>
      </p:sp>
      <p:pic>
        <p:nvPicPr>
          <p:cNvPr id="10" name="Picture 9" descr="A close up of text on a black background&#10;&#10;Description automatically generated">
            <a:extLst>
              <a:ext uri="{FF2B5EF4-FFF2-40B4-BE49-F238E27FC236}">
                <a16:creationId xmlns="" xmlns:a16="http://schemas.microsoft.com/office/drawing/2014/main" id="{2BAB88E2-74A2-4CB8-98E8-43913E2B7AA6}"/>
              </a:ext>
            </a:extLst>
          </p:cNvPr>
          <p:cNvPicPr/>
          <p:nvPr/>
        </p:nvPicPr>
        <p:blipFill rotWithShape="1">
          <a:blip r:embed="rId2" cstate="print">
            <a:extLst>
              <a:ext uri="{28A0092B-C50C-407E-A947-70E740481C1C}">
                <a14:useLocalDpi xmlns:a14="http://schemas.microsoft.com/office/drawing/2010/main" xmlns="" val="0"/>
              </a:ext>
            </a:extLst>
          </a:blip>
          <a:srcRect l="10494" t="4629" r="7572" b="1266"/>
          <a:stretch/>
        </p:blipFill>
        <p:spPr bwMode="auto">
          <a:xfrm rot="16200000">
            <a:off x="8283337" y="320667"/>
            <a:ext cx="2253883" cy="3041043"/>
          </a:xfrm>
          <a:prstGeom prst="rect">
            <a:avLst/>
          </a:prstGeom>
          <a:ln>
            <a:noFill/>
          </a:ln>
          <a:extLst>
            <a:ext uri="{53640926-AAD7-44D8-BBD7-CCE9431645EC}">
              <a14:shadowObscured xmlns:a14="http://schemas.microsoft.com/office/drawing/2010/main" xmlns=""/>
            </a:ext>
          </a:extLst>
        </p:spPr>
      </p:pic>
      <p:pic>
        <p:nvPicPr>
          <p:cNvPr id="11" name="Picture 10" descr="An old photo of a house&#10;&#10;Description automatically generated">
            <a:extLst>
              <a:ext uri="{FF2B5EF4-FFF2-40B4-BE49-F238E27FC236}">
                <a16:creationId xmlns="" xmlns:a16="http://schemas.microsoft.com/office/drawing/2014/main" id="{180C5333-1B13-4AB7-9CF5-037240890C0B}"/>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7749285" y="3279639"/>
            <a:ext cx="3321989" cy="2864114"/>
          </a:xfrm>
          <a:prstGeom prst="rect">
            <a:avLst/>
          </a:prstGeom>
        </p:spPr>
      </p:pic>
    </p:spTree>
    <p:extLst>
      <p:ext uri="{BB962C8B-B14F-4D97-AF65-F5344CB8AC3E}">
        <p14:creationId xmlns:p14="http://schemas.microsoft.com/office/powerpoint/2010/main" xmlns="" val="1710660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58153EC8-8E01-4D70-B575-24ABD35A11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638812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ADDD4A36-06B0-44EF-B9DC-B8C79E6B8B11}"/>
              </a:ext>
            </a:extLst>
          </p:cNvPr>
          <p:cNvSpPr>
            <a:spLocks noGrp="1"/>
          </p:cNvSpPr>
          <p:nvPr>
            <p:ph type="ctrTitle"/>
          </p:nvPr>
        </p:nvSpPr>
        <p:spPr>
          <a:xfrm>
            <a:off x="652750" y="424070"/>
            <a:ext cx="4806184" cy="3877965"/>
          </a:xfrm>
          <a:noFill/>
        </p:spPr>
        <p:txBody>
          <a:bodyPr>
            <a:normAutofit fontScale="90000"/>
          </a:bodyPr>
          <a:lstStyle/>
          <a:p>
            <a:pPr algn="l"/>
            <a:r>
              <a:rPr lang="en-US" sz="2700" b="1" u="sng" dirty="0">
                <a:solidFill>
                  <a:schemeClr val="bg1"/>
                </a:solidFill>
                <a:latin typeface="Times New Roman" panose="02020603050405020304" pitchFamily="18" charset="0"/>
                <a:cs typeface="Times New Roman" panose="02020603050405020304" pitchFamily="18" charset="0"/>
              </a:rPr>
              <a:t>Integrity:</a:t>
            </a:r>
            <a:r>
              <a:rPr lang="en-US" sz="2700" b="1" dirty="0">
                <a:solidFill>
                  <a:schemeClr val="bg1"/>
                </a:solidFill>
                <a:latin typeface="Times New Roman" panose="02020603050405020304" pitchFamily="18" charset="0"/>
                <a:cs typeface="Times New Roman" panose="02020603050405020304" pitchFamily="18" charset="0"/>
              </a:rPr>
              <a:t>  </a:t>
            </a:r>
            <a:r>
              <a:rPr lang="en-US" sz="2000" dirty="0">
                <a:solidFill>
                  <a:schemeClr val="bg1"/>
                </a:solidFill>
                <a:latin typeface="Times New Roman" panose="02020603050405020304" pitchFamily="18" charset="0"/>
                <a:cs typeface="Times New Roman" panose="02020603050405020304" pitchFamily="18" charset="0"/>
              </a:rPr>
              <a:t>Some ninety plus years after its construction, the Home has retained sufficient integrity for significance under </a:t>
            </a:r>
            <a:r>
              <a:rPr lang="en-US" sz="2000" i="1" dirty="0">
                <a:solidFill>
                  <a:schemeClr val="bg1"/>
                </a:solidFill>
                <a:latin typeface="Times New Roman" panose="02020603050405020304" pitchFamily="18" charset="0"/>
                <a:cs typeface="Times New Roman" panose="02020603050405020304" pitchFamily="18" charset="0"/>
              </a:rPr>
              <a:t>Criteria A </a:t>
            </a:r>
            <a:r>
              <a:rPr lang="en-US" sz="2000" dirty="0">
                <a:solidFill>
                  <a:schemeClr val="bg1"/>
                </a:solidFill>
                <a:latin typeface="Times New Roman" panose="02020603050405020304" pitchFamily="18" charset="0"/>
                <a:cs typeface="Times New Roman" panose="02020603050405020304" pitchFamily="18" charset="0"/>
              </a:rPr>
              <a:t>and </a:t>
            </a:r>
            <a:r>
              <a:rPr lang="en-US" sz="2000" i="1" dirty="0">
                <a:solidFill>
                  <a:schemeClr val="bg1"/>
                </a:solidFill>
                <a:latin typeface="Times New Roman" panose="02020603050405020304" pitchFamily="18" charset="0"/>
                <a:cs typeface="Times New Roman" panose="02020603050405020304" pitchFamily="18" charset="0"/>
              </a:rPr>
              <a:t>C</a:t>
            </a:r>
            <a:r>
              <a:rPr lang="en-US" sz="2000" dirty="0">
                <a:solidFill>
                  <a:schemeClr val="bg1"/>
                </a:solidFill>
                <a:latin typeface="Times New Roman" panose="02020603050405020304" pitchFamily="18" charset="0"/>
                <a:cs typeface="Times New Roman" panose="02020603050405020304" pitchFamily="18" charset="0"/>
              </a:rPr>
              <a:t>.</a:t>
            </a:r>
            <a:br>
              <a:rPr lang="en-US" sz="2000" dirty="0">
                <a:solidFill>
                  <a:schemeClr val="bg1"/>
                </a:solidFill>
                <a:latin typeface="Times New Roman" panose="02020603050405020304" pitchFamily="18" charset="0"/>
                <a:cs typeface="Times New Roman" panose="02020603050405020304" pitchFamily="18" charset="0"/>
              </a:rPr>
            </a:br>
            <a:r>
              <a:rPr lang="en-US" sz="2000" dirty="0">
                <a:solidFill>
                  <a:schemeClr val="bg1"/>
                </a:solidFill>
                <a:latin typeface="Times New Roman" panose="02020603050405020304" pitchFamily="18" charset="0"/>
                <a:cs typeface="Times New Roman" panose="02020603050405020304" pitchFamily="18" charset="0"/>
              </a:rPr>
              <a:t/>
            </a:r>
            <a:br>
              <a:rPr lang="en-US" sz="2000" dirty="0">
                <a:solidFill>
                  <a:schemeClr val="bg1"/>
                </a:solidFill>
                <a:latin typeface="Times New Roman" panose="02020603050405020304" pitchFamily="18" charset="0"/>
                <a:cs typeface="Times New Roman" panose="02020603050405020304" pitchFamily="18" charset="0"/>
              </a:rPr>
            </a:br>
            <a:r>
              <a:rPr lang="en-US" sz="2000" dirty="0">
                <a:solidFill>
                  <a:schemeClr val="bg1"/>
                </a:solidFill>
                <a:latin typeface="Times New Roman" panose="02020603050405020304" pitchFamily="18" charset="0"/>
                <a:cs typeface="Times New Roman" panose="02020603050405020304" pitchFamily="18" charset="0"/>
              </a:rPr>
              <a:t>The Administration Building is intact on its primary elevations, front and sides, with the only notable alteration consisting of a compatible one-story addition at the rear.  </a:t>
            </a:r>
            <a:br>
              <a:rPr lang="en-US" sz="2000" dirty="0">
                <a:solidFill>
                  <a:schemeClr val="bg1"/>
                </a:solidFill>
                <a:latin typeface="Times New Roman" panose="02020603050405020304" pitchFamily="18" charset="0"/>
                <a:cs typeface="Times New Roman" panose="02020603050405020304" pitchFamily="18" charset="0"/>
              </a:rPr>
            </a:br>
            <a:r>
              <a:rPr lang="en-US" sz="2000" dirty="0">
                <a:solidFill>
                  <a:schemeClr val="bg1"/>
                </a:solidFill>
                <a:latin typeface="Times New Roman" panose="02020603050405020304" pitchFamily="18" charset="0"/>
                <a:cs typeface="Times New Roman" panose="02020603050405020304" pitchFamily="18" charset="0"/>
              </a:rPr>
              <a:t/>
            </a:r>
            <a:br>
              <a:rPr lang="en-US" sz="2000" dirty="0">
                <a:solidFill>
                  <a:schemeClr val="bg1"/>
                </a:solidFill>
                <a:latin typeface="Times New Roman" panose="02020603050405020304" pitchFamily="18" charset="0"/>
                <a:cs typeface="Times New Roman" panose="02020603050405020304" pitchFamily="18" charset="0"/>
              </a:rPr>
            </a:br>
            <a:r>
              <a:rPr lang="en-US" sz="2000" dirty="0">
                <a:solidFill>
                  <a:schemeClr val="bg1"/>
                </a:solidFill>
                <a:latin typeface="Times New Roman" panose="02020603050405020304" pitchFamily="18" charset="0"/>
                <a:cs typeface="Times New Roman" panose="02020603050405020304" pitchFamily="18" charset="0"/>
              </a:rPr>
              <a:t>For the Girls’ and Boys’ Buildings, the only notable alteration was to the Girls’ Building consisting of a compatible one-story addition on the side (south) elevation.  </a:t>
            </a:r>
            <a:br>
              <a:rPr lang="en-US" sz="2000" dirty="0">
                <a:solidFill>
                  <a:schemeClr val="bg1"/>
                </a:solidFill>
                <a:latin typeface="Times New Roman" panose="02020603050405020304" pitchFamily="18" charset="0"/>
                <a:cs typeface="Times New Roman" panose="02020603050405020304" pitchFamily="18" charset="0"/>
              </a:rPr>
            </a:br>
            <a:r>
              <a:rPr lang="en-US" sz="2000" dirty="0">
                <a:solidFill>
                  <a:schemeClr val="bg1"/>
                </a:solidFill>
                <a:latin typeface="Times New Roman" panose="02020603050405020304" pitchFamily="18" charset="0"/>
                <a:cs typeface="Times New Roman" panose="02020603050405020304" pitchFamily="18" charset="0"/>
              </a:rPr>
              <a:t/>
            </a:r>
            <a:br>
              <a:rPr lang="en-US" sz="2000" dirty="0">
                <a:solidFill>
                  <a:schemeClr val="bg1"/>
                </a:solidFill>
                <a:latin typeface="Times New Roman" panose="02020603050405020304" pitchFamily="18" charset="0"/>
                <a:cs typeface="Times New Roman" panose="02020603050405020304" pitchFamily="18" charset="0"/>
              </a:rPr>
            </a:br>
            <a:r>
              <a:rPr lang="en-US" sz="2000" dirty="0">
                <a:solidFill>
                  <a:schemeClr val="bg1"/>
                </a:solidFill>
                <a:latin typeface="Times New Roman" panose="02020603050405020304" pitchFamily="18" charset="0"/>
                <a:cs typeface="Times New Roman" panose="02020603050405020304" pitchFamily="18" charset="0"/>
              </a:rPr>
              <a:t>All three buildings have retained their character-defining exterior architectural details.</a:t>
            </a:r>
          </a:p>
        </p:txBody>
      </p:sp>
      <p:sp>
        <p:nvSpPr>
          <p:cNvPr id="3" name="Subtitle 2">
            <a:extLst>
              <a:ext uri="{FF2B5EF4-FFF2-40B4-BE49-F238E27FC236}">
                <a16:creationId xmlns="" xmlns:a16="http://schemas.microsoft.com/office/drawing/2014/main" id="{481E272E-24C2-4B83-A883-8BE0E5F76594}"/>
              </a:ext>
            </a:extLst>
          </p:cNvPr>
          <p:cNvSpPr>
            <a:spLocks noGrp="1"/>
          </p:cNvSpPr>
          <p:nvPr>
            <p:ph type="subTitle" idx="1"/>
          </p:nvPr>
        </p:nvSpPr>
        <p:spPr>
          <a:xfrm>
            <a:off x="652750" y="4545874"/>
            <a:ext cx="4806184" cy="1672046"/>
          </a:xfrm>
          <a:noFill/>
        </p:spPr>
        <p:txBody>
          <a:bodyPr>
            <a:normAutofit/>
          </a:bodyPr>
          <a:lstStyle/>
          <a:p>
            <a:pPr algn="l"/>
            <a:r>
              <a:rPr lang="en-US" dirty="0">
                <a:solidFill>
                  <a:schemeClr val="bg1"/>
                </a:solidFill>
                <a:latin typeface="Times New Roman" panose="02020603050405020304" pitchFamily="18" charset="0"/>
                <a:cs typeface="Times New Roman" panose="02020603050405020304" pitchFamily="18" charset="0"/>
              </a:rPr>
              <a:t>Interiors:  </a:t>
            </a:r>
            <a:r>
              <a:rPr lang="en-US" sz="1800" dirty="0">
                <a:solidFill>
                  <a:schemeClr val="bg1"/>
                </a:solidFill>
                <a:latin typeface="Times New Roman" panose="02020603050405020304" pitchFamily="18" charset="0"/>
                <a:cs typeface="Times New Roman" panose="02020603050405020304" pitchFamily="18" charset="0"/>
              </a:rPr>
              <a:t>In addition to the largely intact exteriors, the Home is notable for the remarkable amount of intact original finishes on the interior that include woodwork, plasterwork, and tilework.  Additional features include the distinctive wood storage lockers that Clark designed.    </a:t>
            </a:r>
          </a:p>
        </p:txBody>
      </p:sp>
      <p:sp>
        <p:nvSpPr>
          <p:cNvPr id="4" name="Footer Placeholder 3">
            <a:extLst>
              <a:ext uri="{FF2B5EF4-FFF2-40B4-BE49-F238E27FC236}">
                <a16:creationId xmlns="" xmlns:a16="http://schemas.microsoft.com/office/drawing/2014/main" id="{812D8B40-306E-4A01-86F9-FADCC3E965B5}"/>
              </a:ext>
            </a:extLst>
          </p:cNvPr>
          <p:cNvSpPr>
            <a:spLocks noGrp="1"/>
          </p:cNvSpPr>
          <p:nvPr>
            <p:ph type="ftr" sz="quarter" idx="11"/>
          </p:nvPr>
        </p:nvSpPr>
        <p:spPr>
          <a:xfrm>
            <a:off x="649224" y="6356350"/>
            <a:ext cx="4754880" cy="365125"/>
          </a:xfrm>
          <a:noFill/>
        </p:spPr>
        <p:txBody>
          <a:bodyPr>
            <a:normAutofit/>
          </a:bodyPr>
          <a:lstStyle/>
          <a:p>
            <a:pPr algn="l">
              <a:spcAft>
                <a:spcPts val="600"/>
              </a:spcAft>
            </a:pPr>
            <a:r>
              <a:rPr lang="en-US" dirty="0">
                <a:solidFill>
                  <a:schemeClr val="bg1">
                    <a:alpha val="80000"/>
                  </a:schemeClr>
                </a:solidFill>
              </a:rPr>
              <a:t>The Episcopal Home for Children</a:t>
            </a:r>
          </a:p>
        </p:txBody>
      </p:sp>
      <p:sp>
        <p:nvSpPr>
          <p:cNvPr id="8" name="TextBox 7">
            <a:extLst>
              <a:ext uri="{FF2B5EF4-FFF2-40B4-BE49-F238E27FC236}">
                <a16:creationId xmlns="" xmlns:a16="http://schemas.microsoft.com/office/drawing/2014/main" id="{46E1F2FB-1836-4E9B-BD13-1F2611DF2AF1}"/>
              </a:ext>
            </a:extLst>
          </p:cNvPr>
          <p:cNvSpPr txBox="1"/>
          <p:nvPr/>
        </p:nvSpPr>
        <p:spPr>
          <a:xfrm>
            <a:off x="4247535" y="2271252"/>
            <a:ext cx="5338917" cy="984710"/>
          </a:xfrm>
          <a:prstGeom prst="rect">
            <a:avLst/>
          </a:prstGeom>
          <a:noFill/>
        </p:spPr>
        <p:txBody>
          <a:bodyPr wrap="square" rtlCol="0">
            <a:spAutoFit/>
          </a:bodyPr>
          <a:lstStyle/>
          <a:p>
            <a:endParaRPr lang="en-US" dirty="0"/>
          </a:p>
        </p:txBody>
      </p:sp>
      <p:pic>
        <p:nvPicPr>
          <p:cNvPr id="9" name="Picture 8" descr="A picture containing computer&#10;&#10;Description automatically generated">
            <a:extLst>
              <a:ext uri="{FF2B5EF4-FFF2-40B4-BE49-F238E27FC236}">
                <a16:creationId xmlns="" xmlns:a16="http://schemas.microsoft.com/office/drawing/2014/main" id="{A8B27A42-2A7D-42DD-A087-47C3BCB8FCA9}"/>
              </a:ext>
            </a:extLst>
          </p:cNvPr>
          <p:cNvPicPr/>
          <p:nvPr/>
        </p:nvPicPr>
        <p:blipFill rotWithShape="1">
          <a:blip r:embed="rId2" cstate="print">
            <a:extLst>
              <a:ext uri="{28A0092B-C50C-407E-A947-70E740481C1C}">
                <a14:useLocalDpi xmlns:a14="http://schemas.microsoft.com/office/drawing/2010/main" xmlns="" val="0"/>
              </a:ext>
            </a:extLst>
          </a:blip>
          <a:srcRect l="6625" t="8332" r="10494" b="6482"/>
          <a:stretch/>
        </p:blipFill>
        <p:spPr bwMode="auto">
          <a:xfrm rot="16200000">
            <a:off x="8085761" y="266223"/>
            <a:ext cx="2355632" cy="2912015"/>
          </a:xfrm>
          <a:prstGeom prst="rect">
            <a:avLst/>
          </a:prstGeom>
          <a:ln>
            <a:noFill/>
          </a:ln>
          <a:extLst>
            <a:ext uri="{53640926-AAD7-44D8-BBD7-CCE9431645EC}">
              <a14:shadowObscured xmlns:a14="http://schemas.microsoft.com/office/drawing/2010/main" xmlns=""/>
            </a:ext>
          </a:extLst>
        </p:spPr>
      </p:pic>
      <p:pic>
        <p:nvPicPr>
          <p:cNvPr id="10" name="Picture 9" descr="A large brick building with grass in front of a house&#10;&#10;Description automatically generated">
            <a:extLst>
              <a:ext uri="{FF2B5EF4-FFF2-40B4-BE49-F238E27FC236}">
                <a16:creationId xmlns="" xmlns:a16="http://schemas.microsoft.com/office/drawing/2014/main" id="{7245C5B9-C6A0-4148-9AE9-4BD91DBD46FA}"/>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7151079" y="3214469"/>
            <a:ext cx="4224997" cy="2711548"/>
          </a:xfrm>
          <a:prstGeom prst="rect">
            <a:avLst/>
          </a:prstGeom>
        </p:spPr>
      </p:pic>
    </p:spTree>
    <p:extLst>
      <p:ext uri="{BB962C8B-B14F-4D97-AF65-F5344CB8AC3E}">
        <p14:creationId xmlns:p14="http://schemas.microsoft.com/office/powerpoint/2010/main" xmlns="" val="671523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58153EC8-8E01-4D70-B575-24ABD35A11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638812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ADDD4A36-06B0-44EF-B9DC-B8C79E6B8B11}"/>
              </a:ext>
            </a:extLst>
          </p:cNvPr>
          <p:cNvSpPr>
            <a:spLocks noGrp="1"/>
          </p:cNvSpPr>
          <p:nvPr>
            <p:ph type="ctrTitle"/>
          </p:nvPr>
        </p:nvSpPr>
        <p:spPr>
          <a:xfrm>
            <a:off x="652750" y="549734"/>
            <a:ext cx="4806184" cy="3752302"/>
          </a:xfrm>
          <a:noFill/>
        </p:spPr>
        <p:txBody>
          <a:bodyPr>
            <a:normAutofit fontScale="90000"/>
          </a:bodyPr>
          <a:lstStyle/>
          <a:p>
            <a:pPr algn="l"/>
            <a:r>
              <a:rPr lang="en-US" sz="2700" b="1" u="sng" dirty="0">
                <a:solidFill>
                  <a:schemeClr val="bg1"/>
                </a:solidFill>
                <a:latin typeface="Times New Roman" panose="02020603050405020304" pitchFamily="18" charset="0"/>
                <a:cs typeface="Times New Roman" panose="02020603050405020304" pitchFamily="18" charset="0"/>
              </a:rPr>
              <a:t>Boundary Justification:</a:t>
            </a:r>
            <a:r>
              <a:rPr lang="en-US" sz="2700" b="1" dirty="0">
                <a:solidFill>
                  <a:schemeClr val="bg1"/>
                </a:solidFill>
                <a:latin typeface="Times New Roman" panose="02020603050405020304" pitchFamily="18" charset="0"/>
                <a:cs typeface="Times New Roman" panose="02020603050405020304" pitchFamily="18" charset="0"/>
              </a:rPr>
              <a:t>  </a:t>
            </a:r>
            <a:r>
              <a:rPr lang="en-US" sz="2000" dirty="0">
                <a:solidFill>
                  <a:schemeClr val="bg1"/>
                </a:solidFill>
                <a:latin typeface="Times New Roman" panose="02020603050405020304" pitchFamily="18" charset="0"/>
                <a:cs typeface="Times New Roman" panose="02020603050405020304" pitchFamily="18" charset="0"/>
              </a:rPr>
              <a:t>The proposed boundary encompasses the three historic (Contributing) buildings designed by Clark as well as the central yard / plaza that is the focal point of Clark’s design for the campus.  In addition, the later (Non-Contributing) </a:t>
            </a:r>
            <a:r>
              <a:rPr lang="en-US" sz="2000" dirty="0" err="1">
                <a:solidFill>
                  <a:schemeClr val="bg1"/>
                </a:solidFill>
                <a:latin typeface="Times New Roman" panose="02020603050405020304" pitchFamily="18" charset="0"/>
                <a:cs typeface="Times New Roman" panose="02020603050405020304" pitchFamily="18" charset="0"/>
              </a:rPr>
              <a:t>Libaray</a:t>
            </a:r>
            <a:r>
              <a:rPr lang="en-US" sz="2000" dirty="0">
                <a:solidFill>
                  <a:schemeClr val="bg1"/>
                </a:solidFill>
                <a:latin typeface="Times New Roman" panose="02020603050405020304" pitchFamily="18" charset="0"/>
                <a:cs typeface="Times New Roman" panose="02020603050405020304" pitchFamily="18" charset="0"/>
              </a:rPr>
              <a:t> / Media Center Building is included as it serves to define this character-defining space.  </a:t>
            </a:r>
            <a:br>
              <a:rPr lang="en-US" sz="2000" dirty="0">
                <a:solidFill>
                  <a:schemeClr val="bg1"/>
                </a:solidFill>
                <a:latin typeface="Times New Roman" panose="02020603050405020304" pitchFamily="18" charset="0"/>
                <a:cs typeface="Times New Roman" panose="02020603050405020304" pitchFamily="18" charset="0"/>
              </a:rPr>
            </a:br>
            <a:r>
              <a:rPr lang="en-US" sz="2000" dirty="0">
                <a:solidFill>
                  <a:schemeClr val="bg1"/>
                </a:solidFill>
                <a:latin typeface="Times New Roman" panose="02020603050405020304" pitchFamily="18" charset="0"/>
                <a:cs typeface="Times New Roman" panose="02020603050405020304" pitchFamily="18" charset="0"/>
              </a:rPr>
              <a:t/>
            </a:r>
            <a:br>
              <a:rPr lang="en-US" sz="2000" dirty="0">
                <a:solidFill>
                  <a:schemeClr val="bg1"/>
                </a:solidFill>
                <a:latin typeface="Times New Roman" panose="02020603050405020304" pitchFamily="18" charset="0"/>
                <a:cs typeface="Times New Roman" panose="02020603050405020304" pitchFamily="18" charset="0"/>
              </a:rPr>
            </a:br>
            <a:r>
              <a:rPr lang="en-US" sz="2000" dirty="0">
                <a:solidFill>
                  <a:schemeClr val="bg1"/>
                </a:solidFill>
                <a:latin typeface="Times New Roman" panose="02020603050405020304" pitchFamily="18" charset="0"/>
                <a:cs typeface="Times New Roman" panose="02020603050405020304" pitchFamily="18" charset="0"/>
              </a:rPr>
              <a:t>Clark’s original plan for the Home was more expansive, but was not fully realized, and as such designating this core area that reflects Clark’s vision is appropriate and in-keeping with the guidance found in the National Register Bulletin – </a:t>
            </a:r>
            <a:r>
              <a:rPr lang="en-US" sz="2000" i="1" dirty="0">
                <a:solidFill>
                  <a:schemeClr val="bg1"/>
                </a:solidFill>
                <a:latin typeface="Times New Roman" panose="02020603050405020304" pitchFamily="18" charset="0"/>
                <a:cs typeface="Times New Roman" panose="02020603050405020304" pitchFamily="18" charset="0"/>
              </a:rPr>
              <a:t>Defining Boundaries for National Register Properties</a:t>
            </a:r>
            <a:r>
              <a:rPr lang="en-US" sz="2000" dirty="0">
                <a:solidFill>
                  <a:schemeClr val="bg1"/>
                </a:solidFill>
                <a:latin typeface="Times New Roman" panose="02020603050405020304" pitchFamily="18" charset="0"/>
                <a:cs typeface="Times New Roman" panose="02020603050405020304" pitchFamily="18" charset="0"/>
              </a:rPr>
              <a:t>.</a:t>
            </a:r>
          </a:p>
        </p:txBody>
      </p:sp>
      <p:sp>
        <p:nvSpPr>
          <p:cNvPr id="3" name="Subtitle 2">
            <a:extLst>
              <a:ext uri="{FF2B5EF4-FFF2-40B4-BE49-F238E27FC236}">
                <a16:creationId xmlns="" xmlns:a16="http://schemas.microsoft.com/office/drawing/2014/main" id="{481E272E-24C2-4B83-A883-8BE0E5F76594}"/>
              </a:ext>
            </a:extLst>
          </p:cNvPr>
          <p:cNvSpPr>
            <a:spLocks noGrp="1"/>
          </p:cNvSpPr>
          <p:nvPr>
            <p:ph type="subTitle" idx="1"/>
          </p:nvPr>
        </p:nvSpPr>
        <p:spPr>
          <a:xfrm>
            <a:off x="652750" y="4545874"/>
            <a:ext cx="4806184" cy="1672046"/>
          </a:xfrm>
          <a:noFill/>
        </p:spPr>
        <p:txBody>
          <a:bodyPr>
            <a:normAutofit/>
          </a:bodyPr>
          <a:lstStyle/>
          <a:p>
            <a:pPr algn="l"/>
            <a:r>
              <a:rPr lang="en-US" dirty="0">
                <a:solidFill>
                  <a:schemeClr val="bg1"/>
                </a:solidFill>
                <a:latin typeface="Times New Roman" panose="02020603050405020304" pitchFamily="18" charset="0"/>
                <a:cs typeface="Times New Roman" panose="02020603050405020304" pitchFamily="18" charset="0"/>
              </a:rPr>
              <a:t>Costs:  </a:t>
            </a:r>
            <a:r>
              <a:rPr lang="en-US" sz="1800" dirty="0">
                <a:solidFill>
                  <a:schemeClr val="bg1"/>
                </a:solidFill>
                <a:latin typeface="Times New Roman" panose="02020603050405020304" pitchFamily="18" charset="0"/>
                <a:cs typeface="Times New Roman" panose="02020603050405020304" pitchFamily="18" charset="0"/>
              </a:rPr>
              <a:t>Clark’s plan proposed the construction of a total of six buildings on the campus which he estimated would cost $323,000, however, only three of the buildings were constructed as a result of both funding issues and changes to the programming and functions of the Home.</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 xmlns:a16="http://schemas.microsoft.com/office/drawing/2014/main" id="{812D8B40-306E-4A01-86F9-FADCC3E965B5}"/>
              </a:ext>
            </a:extLst>
          </p:cNvPr>
          <p:cNvSpPr>
            <a:spLocks noGrp="1"/>
          </p:cNvSpPr>
          <p:nvPr>
            <p:ph type="ftr" sz="quarter" idx="11"/>
          </p:nvPr>
        </p:nvSpPr>
        <p:spPr>
          <a:xfrm>
            <a:off x="649224" y="6356350"/>
            <a:ext cx="4754880" cy="365125"/>
          </a:xfrm>
          <a:noFill/>
        </p:spPr>
        <p:txBody>
          <a:bodyPr>
            <a:normAutofit/>
          </a:bodyPr>
          <a:lstStyle/>
          <a:p>
            <a:pPr algn="l">
              <a:spcAft>
                <a:spcPts val="600"/>
              </a:spcAft>
            </a:pPr>
            <a:r>
              <a:rPr lang="en-US" dirty="0">
                <a:solidFill>
                  <a:schemeClr val="bg1">
                    <a:alpha val="80000"/>
                  </a:schemeClr>
                </a:solidFill>
              </a:rPr>
              <a:t>The Episcopal Home for Children</a:t>
            </a:r>
          </a:p>
        </p:txBody>
      </p:sp>
      <p:sp>
        <p:nvSpPr>
          <p:cNvPr id="8" name="TextBox 7">
            <a:extLst>
              <a:ext uri="{FF2B5EF4-FFF2-40B4-BE49-F238E27FC236}">
                <a16:creationId xmlns="" xmlns:a16="http://schemas.microsoft.com/office/drawing/2014/main" id="{46E1F2FB-1836-4E9B-BD13-1F2611DF2AF1}"/>
              </a:ext>
            </a:extLst>
          </p:cNvPr>
          <p:cNvSpPr txBox="1"/>
          <p:nvPr/>
        </p:nvSpPr>
        <p:spPr>
          <a:xfrm>
            <a:off x="4247535" y="2271252"/>
            <a:ext cx="5338917" cy="984710"/>
          </a:xfrm>
          <a:prstGeom prst="rect">
            <a:avLst/>
          </a:prstGeom>
          <a:noFill/>
        </p:spPr>
        <p:txBody>
          <a:bodyPr wrap="square" rtlCol="0">
            <a:spAutoFit/>
          </a:bodyPr>
          <a:lstStyle/>
          <a:p>
            <a:endParaRPr lang="en-US" dirty="0"/>
          </a:p>
        </p:txBody>
      </p:sp>
      <p:pic>
        <p:nvPicPr>
          <p:cNvPr id="7" name="Picture 6" descr="Calendar&#10;&#10;Description automatically generated">
            <a:extLst>
              <a:ext uri="{FF2B5EF4-FFF2-40B4-BE49-F238E27FC236}">
                <a16:creationId xmlns="" xmlns:a16="http://schemas.microsoft.com/office/drawing/2014/main" id="{1D72184A-796E-42D2-BEB8-5340B895DD7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226317" y="456967"/>
            <a:ext cx="4082333" cy="3355735"/>
          </a:xfrm>
          <a:prstGeom prst="rect">
            <a:avLst/>
          </a:prstGeom>
        </p:spPr>
      </p:pic>
      <p:pic>
        <p:nvPicPr>
          <p:cNvPr id="12" name="Picture 11" descr="A group of people in front of a building&#10;&#10;Description automatically generated">
            <a:extLst>
              <a:ext uri="{FF2B5EF4-FFF2-40B4-BE49-F238E27FC236}">
                <a16:creationId xmlns="" xmlns:a16="http://schemas.microsoft.com/office/drawing/2014/main" id="{0B984390-79DC-4F02-B803-2AB76F60E053}"/>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7891463" y="4040116"/>
            <a:ext cx="2752040" cy="2204687"/>
          </a:xfrm>
          <a:prstGeom prst="rect">
            <a:avLst/>
          </a:prstGeom>
        </p:spPr>
      </p:pic>
    </p:spTree>
    <p:extLst>
      <p:ext uri="{BB962C8B-B14F-4D97-AF65-F5344CB8AC3E}">
        <p14:creationId xmlns:p14="http://schemas.microsoft.com/office/powerpoint/2010/main" xmlns="" val="778025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58153EC8-8E01-4D70-B575-24ABD35A11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638812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ADDD4A36-06B0-44EF-B9DC-B8C79E6B8B11}"/>
              </a:ext>
            </a:extLst>
          </p:cNvPr>
          <p:cNvSpPr>
            <a:spLocks noGrp="1"/>
          </p:cNvSpPr>
          <p:nvPr>
            <p:ph type="ctrTitle"/>
          </p:nvPr>
        </p:nvSpPr>
        <p:spPr>
          <a:xfrm>
            <a:off x="652750" y="657498"/>
            <a:ext cx="4806184" cy="3888376"/>
          </a:xfrm>
          <a:noFill/>
        </p:spPr>
        <p:txBody>
          <a:bodyPr>
            <a:normAutofit fontScale="90000"/>
          </a:bodyPr>
          <a:lstStyle/>
          <a:p>
            <a:pPr algn="l"/>
            <a:r>
              <a:rPr lang="en-US" sz="2700" b="1" u="sng" dirty="0">
                <a:solidFill>
                  <a:schemeClr val="bg1"/>
                </a:solidFill>
                <a:latin typeface="Times New Roman" panose="02020603050405020304" pitchFamily="18" charset="0"/>
                <a:cs typeface="Times New Roman" panose="02020603050405020304" pitchFamily="18" charset="0"/>
              </a:rPr>
              <a:t>Conclusion:</a:t>
            </a:r>
            <a:r>
              <a:rPr lang="en-US" sz="2700" b="1" dirty="0">
                <a:solidFill>
                  <a:schemeClr val="bg1"/>
                </a:solidFill>
                <a:latin typeface="Times New Roman" panose="02020603050405020304" pitchFamily="18" charset="0"/>
                <a:cs typeface="Times New Roman" panose="02020603050405020304" pitchFamily="18" charset="0"/>
              </a:rPr>
              <a:t>  </a:t>
            </a:r>
            <a:r>
              <a:rPr lang="en-US" sz="2000" dirty="0">
                <a:solidFill>
                  <a:schemeClr val="bg1"/>
                </a:solidFill>
                <a:latin typeface="Times New Roman" panose="02020603050405020304" pitchFamily="18" charset="0"/>
                <a:cs typeface="Times New Roman" panose="02020603050405020304" pitchFamily="18" charset="0"/>
              </a:rPr>
              <a:t>“the improved pleasant surroundings in which the children are placed when compared with some of the old so called “orphan asylums” of the past”</a:t>
            </a:r>
            <a:br>
              <a:rPr lang="en-US" sz="2000" dirty="0">
                <a:solidFill>
                  <a:schemeClr val="bg1"/>
                </a:solidFill>
                <a:latin typeface="Times New Roman" panose="02020603050405020304" pitchFamily="18" charset="0"/>
                <a:cs typeface="Times New Roman" panose="02020603050405020304" pitchFamily="18" charset="0"/>
              </a:rPr>
            </a:br>
            <a:r>
              <a:rPr lang="en-US" sz="2000" dirty="0">
                <a:solidFill>
                  <a:schemeClr val="bg1"/>
                </a:solidFill>
                <a:latin typeface="Times New Roman" panose="02020603050405020304" pitchFamily="18" charset="0"/>
                <a:cs typeface="Times New Roman" panose="02020603050405020304" pitchFamily="18" charset="0"/>
              </a:rPr>
              <a:t/>
            </a:r>
            <a:br>
              <a:rPr lang="en-US" sz="2000" dirty="0">
                <a:solidFill>
                  <a:schemeClr val="bg1"/>
                </a:solidFill>
                <a:latin typeface="Times New Roman" panose="02020603050405020304" pitchFamily="18" charset="0"/>
                <a:cs typeface="Times New Roman" panose="02020603050405020304" pitchFamily="18" charset="0"/>
              </a:rPr>
            </a:br>
            <a:r>
              <a:rPr lang="en-US" sz="2000" dirty="0">
                <a:solidFill>
                  <a:schemeClr val="bg1"/>
                </a:solidFill>
                <a:latin typeface="Times New Roman" panose="02020603050405020304" pitchFamily="18" charset="0"/>
                <a:cs typeface="Times New Roman" panose="02020603050405020304" pitchFamily="18" charset="0"/>
              </a:rPr>
              <a:t>The Home is representative of the national movement for the establishment of “modern” facilities for children’s homes that sought to create campus like spaces to improve the residential and educational care provided.</a:t>
            </a:r>
            <a:br>
              <a:rPr lang="en-US" sz="2000" dirty="0">
                <a:solidFill>
                  <a:schemeClr val="bg1"/>
                </a:solidFill>
                <a:latin typeface="Times New Roman" panose="02020603050405020304" pitchFamily="18" charset="0"/>
                <a:cs typeface="Times New Roman" panose="02020603050405020304" pitchFamily="18" charset="0"/>
              </a:rPr>
            </a:br>
            <a:r>
              <a:rPr lang="en-US" sz="2000" dirty="0">
                <a:solidFill>
                  <a:schemeClr val="bg1"/>
                </a:solidFill>
                <a:latin typeface="Times New Roman" panose="02020603050405020304" pitchFamily="18" charset="0"/>
                <a:cs typeface="Times New Roman" panose="02020603050405020304" pitchFamily="18" charset="0"/>
              </a:rPr>
              <a:t/>
            </a:r>
            <a:br>
              <a:rPr lang="en-US" sz="2000" dirty="0">
                <a:solidFill>
                  <a:schemeClr val="bg1"/>
                </a:solidFill>
                <a:latin typeface="Times New Roman" panose="02020603050405020304" pitchFamily="18" charset="0"/>
                <a:cs typeface="Times New Roman" panose="02020603050405020304" pitchFamily="18" charset="0"/>
              </a:rPr>
            </a:br>
            <a:r>
              <a:rPr lang="en-US" sz="2000" dirty="0">
                <a:solidFill>
                  <a:schemeClr val="bg1"/>
                </a:solidFill>
                <a:latin typeface="Times New Roman" panose="02020603050405020304" pitchFamily="18" charset="0"/>
                <a:cs typeface="Times New Roman" panose="02020603050405020304" pitchFamily="18" charset="0"/>
              </a:rPr>
              <a:t>The Home reflects the growth of the services provided to underserved children during a period of increased need.</a:t>
            </a:r>
            <a:br>
              <a:rPr lang="en-US" sz="2000" dirty="0">
                <a:solidFill>
                  <a:schemeClr val="bg1"/>
                </a:solidFill>
                <a:latin typeface="Times New Roman" panose="02020603050405020304" pitchFamily="18" charset="0"/>
                <a:cs typeface="Times New Roman" panose="02020603050405020304" pitchFamily="18" charset="0"/>
              </a:rPr>
            </a:br>
            <a:r>
              <a:rPr lang="en-US" sz="2000" dirty="0">
                <a:solidFill>
                  <a:schemeClr val="bg1"/>
                </a:solidFill>
                <a:latin typeface="Times New Roman" panose="02020603050405020304" pitchFamily="18" charset="0"/>
                <a:cs typeface="Times New Roman" panose="02020603050405020304" pitchFamily="18" charset="0"/>
              </a:rPr>
              <a:t/>
            </a:r>
            <a:br>
              <a:rPr lang="en-US" sz="2000" dirty="0">
                <a:solidFill>
                  <a:schemeClr val="bg1"/>
                </a:solidFill>
                <a:latin typeface="Times New Roman" panose="02020603050405020304" pitchFamily="18" charset="0"/>
                <a:cs typeface="Times New Roman" panose="02020603050405020304" pitchFamily="18" charset="0"/>
              </a:rPr>
            </a:br>
            <a:r>
              <a:rPr lang="en-US" sz="2000" dirty="0">
                <a:solidFill>
                  <a:schemeClr val="bg1"/>
                </a:solidFill>
                <a:latin typeface="Times New Roman" panose="02020603050405020304" pitchFamily="18" charset="0"/>
                <a:cs typeface="Times New Roman" panose="02020603050405020304" pitchFamily="18" charset="0"/>
              </a:rPr>
              <a:t>The Home is an important example of the work of Clark, and of his work on the design of campuses.</a:t>
            </a:r>
            <a:endParaRPr lang="en-US" sz="1800" dirty="0">
              <a:solidFill>
                <a:schemeClr val="bg1"/>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 xmlns:a16="http://schemas.microsoft.com/office/drawing/2014/main" id="{481E272E-24C2-4B83-A883-8BE0E5F76594}"/>
              </a:ext>
            </a:extLst>
          </p:cNvPr>
          <p:cNvSpPr>
            <a:spLocks noGrp="1"/>
          </p:cNvSpPr>
          <p:nvPr>
            <p:ph type="subTitle" idx="1"/>
          </p:nvPr>
        </p:nvSpPr>
        <p:spPr>
          <a:xfrm>
            <a:off x="652750" y="4545874"/>
            <a:ext cx="4806184" cy="1672046"/>
          </a:xfrm>
          <a:noFill/>
        </p:spPr>
        <p:txBody>
          <a:bodyPr>
            <a:normAutofit/>
          </a:bodyPr>
          <a:lstStyle/>
          <a:p>
            <a:pPr algn="l"/>
            <a:r>
              <a:rPr lang="en-US" dirty="0">
                <a:solidFill>
                  <a:schemeClr val="bg1"/>
                </a:solidFill>
                <a:latin typeface="Times New Roman" panose="02020603050405020304" pitchFamily="18" charset="0"/>
                <a:cs typeface="Times New Roman" panose="02020603050405020304" pitchFamily="18" charset="0"/>
              </a:rPr>
              <a:t>Integration:  </a:t>
            </a:r>
            <a:r>
              <a:rPr lang="en-US" sz="1800" dirty="0">
                <a:solidFill>
                  <a:schemeClr val="bg1"/>
                </a:solidFill>
                <a:latin typeface="Times New Roman" panose="02020603050405020304" pitchFamily="18" charset="0"/>
                <a:cs typeface="Times New Roman" panose="02020603050405020304" pitchFamily="18" charset="0"/>
              </a:rPr>
              <a:t>The Home addressed the need to fully live up to its mission in 1960 with the amendment to the 1908 certificate of incorporation in order to remove the charter restriction limiting the service of the institution to only white children.</a:t>
            </a:r>
          </a:p>
        </p:txBody>
      </p:sp>
      <p:sp>
        <p:nvSpPr>
          <p:cNvPr id="4" name="Footer Placeholder 3">
            <a:extLst>
              <a:ext uri="{FF2B5EF4-FFF2-40B4-BE49-F238E27FC236}">
                <a16:creationId xmlns="" xmlns:a16="http://schemas.microsoft.com/office/drawing/2014/main" id="{812D8B40-306E-4A01-86F9-FADCC3E965B5}"/>
              </a:ext>
            </a:extLst>
          </p:cNvPr>
          <p:cNvSpPr>
            <a:spLocks noGrp="1"/>
          </p:cNvSpPr>
          <p:nvPr>
            <p:ph type="ftr" sz="quarter" idx="11"/>
          </p:nvPr>
        </p:nvSpPr>
        <p:spPr>
          <a:xfrm>
            <a:off x="649224" y="6356350"/>
            <a:ext cx="4754880" cy="365125"/>
          </a:xfrm>
          <a:noFill/>
        </p:spPr>
        <p:txBody>
          <a:bodyPr>
            <a:normAutofit/>
          </a:bodyPr>
          <a:lstStyle/>
          <a:p>
            <a:pPr algn="l">
              <a:spcAft>
                <a:spcPts val="600"/>
              </a:spcAft>
            </a:pPr>
            <a:r>
              <a:rPr lang="en-US" dirty="0">
                <a:solidFill>
                  <a:schemeClr val="bg1">
                    <a:alpha val="80000"/>
                  </a:schemeClr>
                </a:solidFill>
              </a:rPr>
              <a:t>The Episcopal Home for Children</a:t>
            </a:r>
          </a:p>
        </p:txBody>
      </p:sp>
      <p:sp>
        <p:nvSpPr>
          <p:cNvPr id="8" name="TextBox 7">
            <a:extLst>
              <a:ext uri="{FF2B5EF4-FFF2-40B4-BE49-F238E27FC236}">
                <a16:creationId xmlns="" xmlns:a16="http://schemas.microsoft.com/office/drawing/2014/main" id="{46E1F2FB-1836-4E9B-BD13-1F2611DF2AF1}"/>
              </a:ext>
            </a:extLst>
          </p:cNvPr>
          <p:cNvSpPr txBox="1"/>
          <p:nvPr/>
        </p:nvSpPr>
        <p:spPr>
          <a:xfrm>
            <a:off x="4247535" y="2271252"/>
            <a:ext cx="5338917" cy="984710"/>
          </a:xfrm>
          <a:prstGeom prst="rect">
            <a:avLst/>
          </a:prstGeom>
          <a:noFill/>
        </p:spPr>
        <p:txBody>
          <a:bodyPr wrap="square" rtlCol="0">
            <a:spAutoFit/>
          </a:bodyPr>
          <a:lstStyle/>
          <a:p>
            <a:endParaRPr lang="en-US" dirty="0"/>
          </a:p>
        </p:txBody>
      </p:sp>
      <p:pic>
        <p:nvPicPr>
          <p:cNvPr id="10" name="Picture 9" descr="A close up of a piece of paper&#10;&#10;Description automatically generated">
            <a:extLst>
              <a:ext uri="{FF2B5EF4-FFF2-40B4-BE49-F238E27FC236}">
                <a16:creationId xmlns="" xmlns:a16="http://schemas.microsoft.com/office/drawing/2014/main" id="{4E7DB128-4843-485E-A604-A6D65A87E94E}"/>
              </a:ext>
            </a:extLst>
          </p:cNvPr>
          <p:cNvPicPr/>
          <p:nvPr/>
        </p:nvPicPr>
        <p:blipFill>
          <a:blip r:embed="rId2" cstate="print">
            <a:extLst>
              <a:ext uri="{28A0092B-C50C-407E-A947-70E740481C1C}">
                <a14:useLocalDpi xmlns:a14="http://schemas.microsoft.com/office/drawing/2010/main" xmlns="" val="0"/>
              </a:ext>
            </a:extLst>
          </a:blip>
          <a:stretch>
            <a:fillRect/>
          </a:stretch>
        </p:blipFill>
        <p:spPr>
          <a:xfrm>
            <a:off x="7469945" y="3652997"/>
            <a:ext cx="3692623" cy="2713930"/>
          </a:xfrm>
          <a:prstGeom prst="rect">
            <a:avLst/>
          </a:prstGeom>
        </p:spPr>
      </p:pic>
      <p:pic>
        <p:nvPicPr>
          <p:cNvPr id="11" name="Picture 10" descr="A picture containing room&#10;&#10;Description automatically generated">
            <a:extLst>
              <a:ext uri="{FF2B5EF4-FFF2-40B4-BE49-F238E27FC236}">
                <a16:creationId xmlns="" xmlns:a16="http://schemas.microsoft.com/office/drawing/2014/main" id="{ECB23288-712A-485E-A7BC-F582A4760D59}"/>
              </a:ext>
            </a:extLst>
          </p:cNvPr>
          <p:cNvPicPr/>
          <p:nvPr/>
        </p:nvPicPr>
        <p:blipFill rotWithShape="1">
          <a:blip r:embed="rId3" cstate="print">
            <a:extLst>
              <a:ext uri="{28A0092B-C50C-407E-A947-70E740481C1C}">
                <a14:useLocalDpi xmlns:a14="http://schemas.microsoft.com/office/drawing/2010/main" xmlns="" val="0"/>
              </a:ext>
            </a:extLst>
          </a:blip>
          <a:srcRect l="9615" t="8333" r="15655" b="8612"/>
          <a:stretch/>
        </p:blipFill>
        <p:spPr bwMode="auto">
          <a:xfrm rot="16200000">
            <a:off x="8063926" y="213974"/>
            <a:ext cx="2504661" cy="3477396"/>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4178889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 xmlns:a16="http://schemas.microsoft.com/office/drawing/2014/main" id="{58153EC8-8E01-4D70-B575-24ABD35A11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638812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ADDD4A36-06B0-44EF-B9DC-B8C79E6B8B11}"/>
              </a:ext>
            </a:extLst>
          </p:cNvPr>
          <p:cNvSpPr>
            <a:spLocks noGrp="1"/>
          </p:cNvSpPr>
          <p:nvPr>
            <p:ph type="ctrTitle"/>
          </p:nvPr>
        </p:nvSpPr>
        <p:spPr>
          <a:xfrm>
            <a:off x="652750" y="657498"/>
            <a:ext cx="4806184" cy="3644537"/>
          </a:xfrm>
          <a:noFill/>
        </p:spPr>
        <p:txBody>
          <a:bodyPr>
            <a:normAutofit/>
          </a:bodyPr>
          <a:lstStyle/>
          <a:p>
            <a:r>
              <a:rPr lang="en-US" sz="4600" dirty="0">
                <a:solidFill>
                  <a:schemeClr val="bg1"/>
                </a:solidFill>
                <a:latin typeface="Times New Roman" panose="02020603050405020304" pitchFamily="18" charset="0"/>
                <a:cs typeface="Times New Roman" panose="02020603050405020304" pitchFamily="18" charset="0"/>
              </a:rPr>
              <a:t>The Episcopal Home for Children</a:t>
            </a:r>
            <a:br>
              <a:rPr lang="en-US" sz="4600" dirty="0">
                <a:solidFill>
                  <a:schemeClr val="bg1"/>
                </a:solidFill>
                <a:latin typeface="Times New Roman" panose="02020603050405020304" pitchFamily="18" charset="0"/>
                <a:cs typeface="Times New Roman" panose="02020603050405020304" pitchFamily="18" charset="0"/>
              </a:rPr>
            </a:br>
            <a:r>
              <a:rPr lang="en-US" sz="4600" dirty="0">
                <a:solidFill>
                  <a:schemeClr val="bg1"/>
                </a:solidFill>
                <a:latin typeface="Times New Roman" panose="02020603050405020304" pitchFamily="18" charset="0"/>
                <a:cs typeface="Times New Roman" panose="02020603050405020304" pitchFamily="18" charset="0"/>
              </a:rPr>
              <a:t/>
            </a:r>
            <a:br>
              <a:rPr lang="en-US" sz="4600" dirty="0">
                <a:solidFill>
                  <a:schemeClr val="bg1"/>
                </a:solidFill>
                <a:latin typeface="Times New Roman" panose="02020603050405020304" pitchFamily="18" charset="0"/>
                <a:cs typeface="Times New Roman" panose="02020603050405020304" pitchFamily="18" charset="0"/>
              </a:rPr>
            </a:br>
            <a:r>
              <a:rPr lang="en-US" sz="4600" dirty="0">
                <a:solidFill>
                  <a:schemeClr val="bg1"/>
                </a:solidFill>
                <a:latin typeface="Times New Roman" panose="02020603050405020304" pitchFamily="18" charset="0"/>
                <a:cs typeface="Times New Roman" panose="02020603050405020304" pitchFamily="18" charset="0"/>
              </a:rPr>
              <a:t/>
            </a:r>
            <a:br>
              <a:rPr lang="en-US" sz="4600" dirty="0">
                <a:solidFill>
                  <a:schemeClr val="bg1"/>
                </a:solidFill>
                <a:latin typeface="Times New Roman" panose="02020603050405020304" pitchFamily="18" charset="0"/>
                <a:cs typeface="Times New Roman" panose="02020603050405020304" pitchFamily="18" charset="0"/>
              </a:rPr>
            </a:br>
            <a:endParaRPr lang="en-US" sz="4600" dirty="0">
              <a:solidFill>
                <a:schemeClr val="bg1"/>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 xmlns:a16="http://schemas.microsoft.com/office/drawing/2014/main" id="{481E272E-24C2-4B83-A883-8BE0E5F76594}"/>
              </a:ext>
            </a:extLst>
          </p:cNvPr>
          <p:cNvSpPr>
            <a:spLocks noGrp="1"/>
          </p:cNvSpPr>
          <p:nvPr>
            <p:ph type="subTitle" idx="1"/>
          </p:nvPr>
        </p:nvSpPr>
        <p:spPr>
          <a:xfrm>
            <a:off x="652750" y="4545874"/>
            <a:ext cx="4806184" cy="1672046"/>
          </a:xfrm>
          <a:noFill/>
        </p:spPr>
        <p:txBody>
          <a:bodyPr>
            <a:normAutofit/>
          </a:bodyPr>
          <a:lstStyle/>
          <a:p>
            <a:r>
              <a:rPr lang="en-US" sz="2800" dirty="0">
                <a:solidFill>
                  <a:schemeClr val="bg1"/>
                </a:solidFill>
                <a:latin typeface="Times New Roman" panose="02020603050405020304" pitchFamily="18" charset="0"/>
                <a:cs typeface="Times New Roman" panose="02020603050405020304" pitchFamily="18" charset="0"/>
              </a:rPr>
              <a:t>We Believe </a:t>
            </a:r>
          </a:p>
          <a:p>
            <a:r>
              <a:rPr lang="en-US" sz="2800" dirty="0">
                <a:solidFill>
                  <a:schemeClr val="bg1"/>
                </a:solidFill>
                <a:latin typeface="Times New Roman" panose="02020603050405020304" pitchFamily="18" charset="0"/>
                <a:cs typeface="Times New Roman" panose="02020603050405020304" pitchFamily="18" charset="0"/>
              </a:rPr>
              <a:t>Every Child </a:t>
            </a:r>
          </a:p>
          <a:p>
            <a:r>
              <a:rPr lang="en-US" sz="2800" dirty="0">
                <a:solidFill>
                  <a:schemeClr val="bg1"/>
                </a:solidFill>
                <a:latin typeface="Times New Roman" panose="02020603050405020304" pitchFamily="18" charset="0"/>
                <a:cs typeface="Times New Roman" panose="02020603050405020304" pitchFamily="18" charset="0"/>
              </a:rPr>
              <a:t>Can</a:t>
            </a:r>
          </a:p>
        </p:txBody>
      </p:sp>
      <p:sp>
        <p:nvSpPr>
          <p:cNvPr id="4" name="Footer Placeholder 3">
            <a:extLst>
              <a:ext uri="{FF2B5EF4-FFF2-40B4-BE49-F238E27FC236}">
                <a16:creationId xmlns="" xmlns:a16="http://schemas.microsoft.com/office/drawing/2014/main" id="{812D8B40-306E-4A01-86F9-FADCC3E965B5}"/>
              </a:ext>
            </a:extLst>
          </p:cNvPr>
          <p:cNvSpPr>
            <a:spLocks noGrp="1"/>
          </p:cNvSpPr>
          <p:nvPr>
            <p:ph type="ftr" sz="quarter" idx="11"/>
          </p:nvPr>
        </p:nvSpPr>
        <p:spPr>
          <a:xfrm>
            <a:off x="649224" y="6356350"/>
            <a:ext cx="4754880" cy="365125"/>
          </a:xfrm>
          <a:noFill/>
        </p:spPr>
        <p:txBody>
          <a:bodyPr>
            <a:normAutofit/>
          </a:bodyPr>
          <a:lstStyle/>
          <a:p>
            <a:pPr algn="l">
              <a:spcAft>
                <a:spcPts val="600"/>
              </a:spcAft>
            </a:pPr>
            <a:r>
              <a:rPr lang="en-US" dirty="0">
                <a:solidFill>
                  <a:schemeClr val="bg1">
                    <a:alpha val="80000"/>
                  </a:schemeClr>
                </a:solidFill>
              </a:rPr>
              <a:t>The Episcopal Home for Children</a:t>
            </a:r>
          </a:p>
        </p:txBody>
      </p:sp>
      <p:pic>
        <p:nvPicPr>
          <p:cNvPr id="23" name="Picture 22" descr="A person standing in front of a building&#10;&#10;Description automatically generated">
            <a:extLst>
              <a:ext uri="{FF2B5EF4-FFF2-40B4-BE49-F238E27FC236}">
                <a16:creationId xmlns="" xmlns:a16="http://schemas.microsoft.com/office/drawing/2014/main" id="{80B19114-2C3F-4847-BDBC-AB57C5869160}"/>
              </a:ext>
            </a:extLst>
          </p:cNvPr>
          <p:cNvPicPr/>
          <p:nvPr/>
        </p:nvPicPr>
        <p:blipFill rotWithShape="1">
          <a:blip r:embed="rId2" cstate="print">
            <a:extLst>
              <a:ext uri="{28A0092B-C50C-407E-A947-70E740481C1C}">
                <a14:useLocalDpi xmlns:a14="http://schemas.microsoft.com/office/drawing/2010/main" xmlns="" val="0"/>
              </a:ext>
            </a:extLst>
          </a:blip>
          <a:srcRect b="33228"/>
          <a:stretch/>
        </p:blipFill>
        <p:spPr bwMode="auto">
          <a:xfrm rot="16200000">
            <a:off x="5719826" y="376172"/>
            <a:ext cx="6858000" cy="6105655"/>
          </a:xfrm>
          <a:prstGeom prst="rect">
            <a:avLst/>
          </a:prstGeom>
          <a:extLst>
            <a:ext uri="{53640926-AAD7-44D8-BBD7-CCE9431645EC}">
              <a14:shadowObscured xmlns:a14="http://schemas.microsoft.com/office/drawing/2010/main" xmlns=""/>
            </a:ext>
          </a:extLst>
        </p:spPr>
      </p:pic>
      <p:sp>
        <p:nvSpPr>
          <p:cNvPr id="8" name="TextBox 7">
            <a:extLst>
              <a:ext uri="{FF2B5EF4-FFF2-40B4-BE49-F238E27FC236}">
                <a16:creationId xmlns="" xmlns:a16="http://schemas.microsoft.com/office/drawing/2014/main" id="{46E1F2FB-1836-4E9B-BD13-1F2611DF2AF1}"/>
              </a:ext>
            </a:extLst>
          </p:cNvPr>
          <p:cNvSpPr txBox="1"/>
          <p:nvPr/>
        </p:nvSpPr>
        <p:spPr>
          <a:xfrm>
            <a:off x="4247535" y="2271252"/>
            <a:ext cx="5338917" cy="98471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xmlns="" val="96303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58153EC8-8E01-4D70-B575-24ABD35A11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638812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ADDD4A36-06B0-44EF-B9DC-B8C79E6B8B11}"/>
              </a:ext>
            </a:extLst>
          </p:cNvPr>
          <p:cNvSpPr>
            <a:spLocks noGrp="1"/>
          </p:cNvSpPr>
          <p:nvPr>
            <p:ph type="ctrTitle"/>
          </p:nvPr>
        </p:nvSpPr>
        <p:spPr>
          <a:xfrm>
            <a:off x="652750" y="446172"/>
            <a:ext cx="4806184" cy="3644537"/>
          </a:xfrm>
          <a:noFill/>
        </p:spPr>
        <p:txBody>
          <a:bodyPr>
            <a:normAutofit fontScale="90000"/>
          </a:bodyPr>
          <a:lstStyle/>
          <a:p>
            <a:pPr algn="l"/>
            <a:r>
              <a:rPr lang="en-US" sz="2700" b="1" u="sng"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2700" b="1" u="sng"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he Site:</a:t>
            </a:r>
            <a:r>
              <a:rPr lang="en-US" sz="27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The Episcopal Home for Children is in the Chevy Chase / Barnaby Woods neighborhoods of the District of Columbia in Ward 4.  The site has frontage on two streets and is bounded to the east by Nebraska Avenue, NW, on the west by Utah Avenue, NW, and to the north and west by a public alley.  Single family homes are located adjacent to the east and north west property lines with additional single-family homes located to the north beyond the public alley.  </a:t>
            </a:r>
            <a:r>
              <a:rPr lang="en-US" sz="1800" dirty="0">
                <a:solidFill>
                  <a:schemeClr val="bg1"/>
                </a:solidFill>
                <a:effectLst/>
                <a:latin typeface="Courier"/>
                <a:ea typeface="Times New Roman" panose="02020603050405020304" pitchFamily="18" charset="0"/>
                <a:cs typeface="Times New Roman" panose="02020603050405020304" pitchFamily="18" charset="0"/>
              </a:rPr>
              <a:t/>
            </a:r>
            <a:br>
              <a:rPr lang="en-US" sz="1800" dirty="0">
                <a:solidFill>
                  <a:schemeClr val="bg1"/>
                </a:solidFill>
                <a:effectLst/>
                <a:latin typeface="Courier"/>
                <a:ea typeface="Times New Roman" panose="02020603050405020304" pitchFamily="18" charset="0"/>
                <a:cs typeface="Times New Roman" panose="02020603050405020304" pitchFamily="18" charset="0"/>
              </a:rPr>
            </a:br>
            <a:endParaRPr lang="en-US" sz="1800" dirty="0">
              <a:solidFill>
                <a:schemeClr val="bg1"/>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 xmlns:a16="http://schemas.microsoft.com/office/drawing/2014/main" id="{481E272E-24C2-4B83-A883-8BE0E5F76594}"/>
              </a:ext>
            </a:extLst>
          </p:cNvPr>
          <p:cNvSpPr>
            <a:spLocks noGrp="1"/>
          </p:cNvSpPr>
          <p:nvPr>
            <p:ph type="subTitle" idx="1"/>
          </p:nvPr>
        </p:nvSpPr>
        <p:spPr>
          <a:xfrm>
            <a:off x="652750" y="4545874"/>
            <a:ext cx="4806184" cy="1672046"/>
          </a:xfrm>
          <a:noFill/>
        </p:spPr>
        <p:txBody>
          <a:bodyPr>
            <a:normAutofit/>
          </a:bodyPr>
          <a:lstStyle/>
          <a:p>
            <a:pPr algn="l"/>
            <a:r>
              <a:rPr lang="en-US" dirty="0">
                <a:solidFill>
                  <a:schemeClr val="bg1"/>
                </a:solidFill>
                <a:latin typeface="Times New Roman" panose="02020603050405020304" pitchFamily="18" charset="0"/>
                <a:cs typeface="Times New Roman" panose="02020603050405020304" pitchFamily="18" charset="0"/>
              </a:rPr>
              <a:t>Development:  </a:t>
            </a:r>
            <a:r>
              <a:rPr lang="en-US" sz="1800" dirty="0">
                <a:solidFill>
                  <a:schemeClr val="bg1"/>
                </a:solidFill>
                <a:latin typeface="Times New Roman" panose="02020603050405020304" pitchFamily="18" charset="0"/>
                <a:cs typeface="Times New Roman" panose="02020603050405020304" pitchFamily="18" charset="0"/>
              </a:rPr>
              <a:t>What had originally been a series of large parcels of land often with country homes was transformed over the coming years as a result of the relentless growth of the District,  with the notable change occurring in 1931 with Nebraska Avenue, NW having been cut through.</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 xmlns:a16="http://schemas.microsoft.com/office/drawing/2014/main" id="{812D8B40-306E-4A01-86F9-FADCC3E965B5}"/>
              </a:ext>
            </a:extLst>
          </p:cNvPr>
          <p:cNvSpPr>
            <a:spLocks noGrp="1"/>
          </p:cNvSpPr>
          <p:nvPr>
            <p:ph type="ftr" sz="quarter" idx="11"/>
          </p:nvPr>
        </p:nvSpPr>
        <p:spPr>
          <a:xfrm>
            <a:off x="649224" y="6356350"/>
            <a:ext cx="4754880" cy="365125"/>
          </a:xfrm>
          <a:noFill/>
        </p:spPr>
        <p:txBody>
          <a:bodyPr>
            <a:normAutofit/>
          </a:bodyPr>
          <a:lstStyle/>
          <a:p>
            <a:pPr algn="l">
              <a:spcAft>
                <a:spcPts val="600"/>
              </a:spcAft>
            </a:pPr>
            <a:r>
              <a:rPr lang="en-US" dirty="0">
                <a:solidFill>
                  <a:schemeClr val="bg1">
                    <a:alpha val="80000"/>
                  </a:schemeClr>
                </a:solidFill>
                <a:latin typeface="Times New Roman" panose="02020603050405020304" pitchFamily="18" charset="0"/>
                <a:cs typeface="Times New Roman" panose="02020603050405020304" pitchFamily="18" charset="0"/>
              </a:rPr>
              <a:t>The Episcopal Home for Children</a:t>
            </a:r>
          </a:p>
        </p:txBody>
      </p:sp>
      <p:pic>
        <p:nvPicPr>
          <p:cNvPr id="6" name="Picture 5" descr="A picture containing tree&#10;&#10;Description automatically generated">
            <a:extLst>
              <a:ext uri="{FF2B5EF4-FFF2-40B4-BE49-F238E27FC236}">
                <a16:creationId xmlns="" xmlns:a16="http://schemas.microsoft.com/office/drawing/2014/main" id="{996B1F23-1E51-4696-94F1-38467F26190B}"/>
              </a:ext>
            </a:extLst>
          </p:cNvPr>
          <p:cNvPicPr/>
          <p:nvPr/>
        </p:nvPicPr>
        <p:blipFill rotWithShape="1">
          <a:blip r:embed="rId2" cstate="print">
            <a:extLst>
              <a:ext uri="{28A0092B-C50C-407E-A947-70E740481C1C}">
                <a14:useLocalDpi xmlns:a14="http://schemas.microsoft.com/office/drawing/2010/main" xmlns="" val="0"/>
              </a:ext>
            </a:extLst>
          </a:blip>
          <a:srcRect l="21423" r="10691" b="-1"/>
          <a:stretch/>
        </p:blipFill>
        <p:spPr>
          <a:xfrm>
            <a:off x="6095999" y="10"/>
            <a:ext cx="6105655" cy="6857990"/>
          </a:xfrm>
          <a:prstGeom prst="rect">
            <a:avLst/>
          </a:prstGeom>
        </p:spPr>
      </p:pic>
      <p:sp>
        <p:nvSpPr>
          <p:cNvPr id="8" name="TextBox 7">
            <a:extLst>
              <a:ext uri="{FF2B5EF4-FFF2-40B4-BE49-F238E27FC236}">
                <a16:creationId xmlns="" xmlns:a16="http://schemas.microsoft.com/office/drawing/2014/main" id="{46E1F2FB-1836-4E9B-BD13-1F2611DF2AF1}"/>
              </a:ext>
            </a:extLst>
          </p:cNvPr>
          <p:cNvSpPr txBox="1"/>
          <p:nvPr/>
        </p:nvSpPr>
        <p:spPr>
          <a:xfrm>
            <a:off x="4247535" y="2271252"/>
            <a:ext cx="5338917" cy="98471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xmlns="" val="3757238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58153EC8-8E01-4D70-B575-24ABD35A11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638812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ADDD4A36-06B0-44EF-B9DC-B8C79E6B8B11}"/>
              </a:ext>
            </a:extLst>
          </p:cNvPr>
          <p:cNvSpPr>
            <a:spLocks noGrp="1"/>
          </p:cNvSpPr>
          <p:nvPr>
            <p:ph type="ctrTitle"/>
          </p:nvPr>
        </p:nvSpPr>
        <p:spPr>
          <a:xfrm>
            <a:off x="652750" y="657498"/>
            <a:ext cx="4806184" cy="3888376"/>
          </a:xfrm>
          <a:noFill/>
        </p:spPr>
        <p:txBody>
          <a:bodyPr>
            <a:normAutofit fontScale="90000"/>
          </a:bodyPr>
          <a:lstStyle/>
          <a:p>
            <a:pPr marL="0" marR="0" algn="l">
              <a:spcBef>
                <a:spcPts val="0"/>
              </a:spcBef>
              <a:spcAft>
                <a:spcPts val="0"/>
              </a:spcAft>
              <a:tabLst>
                <a:tab pos="228600" algn="l"/>
              </a:tabLst>
            </a:pPr>
            <a:r>
              <a:rPr lang="en-US" sz="2700" b="1" u="sng" dirty="0">
                <a:solidFill>
                  <a:schemeClr val="bg1"/>
                </a:solidFill>
                <a:latin typeface="Times New Roman" panose="02020603050405020304" pitchFamily="18" charset="0"/>
                <a:cs typeface="Times New Roman" panose="02020603050405020304" pitchFamily="18" charset="0"/>
              </a:rPr>
              <a:t>The History:</a:t>
            </a:r>
            <a:r>
              <a:rPr lang="en-US" sz="2700" dirty="0">
                <a:solidFill>
                  <a:schemeClr val="bg1"/>
                </a:solidFill>
                <a:latin typeface="Times New Roman" panose="02020603050405020304" pitchFamily="18" charset="0"/>
                <a:cs typeface="Times New Roman" panose="02020603050405020304" pitchFamily="18" charset="0"/>
              </a:rPr>
              <a:t>  </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“Since 1894, the Episcopal Center for Children has been a way station for children facing challenges”</a:t>
            </a:r>
            <a:b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The history of the Home has its roots in the efforts of </a:t>
            </a:r>
            <a:r>
              <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the Reverend William Goss Davenport and his wife Mary Davenport in the 1890’s to seek to address the needs of the nation’s underserved children.  What began as the Bell Home for Poor Children, the Home would see its mission evolve from a convalescent home for children to an orphanage, and then to providing care for emotionally challenged children.</a:t>
            </a:r>
            <a:r>
              <a:rPr lang="en-US" sz="1800" dirty="0">
                <a:effectLst/>
                <a:latin typeface="Times New Roman" panose="02020603050405020304" pitchFamily="18" charset="0"/>
                <a:ea typeface="Times New Roman" panose="02020603050405020304" pitchFamily="18" charset="0"/>
              </a:rPr>
              <a:t> begins in the </a:t>
            </a:r>
            <a:r>
              <a:rPr lang="en-US" sz="2000" dirty="0">
                <a:effectLst/>
                <a:latin typeface="Times New Roman" panose="02020603050405020304" pitchFamily="18" charset="0"/>
                <a:ea typeface="Times New Roman" panose="02020603050405020304" pitchFamily="18" charset="0"/>
              </a:rPr>
              <a:t>1890’s</a:t>
            </a:r>
            <a:r>
              <a:rPr lang="en-US" sz="1800" dirty="0">
                <a:effectLst/>
                <a:latin typeface="Times New Roman" panose="02020603050405020304" pitchFamily="18" charset="0"/>
                <a:ea typeface="Times New Roman" panose="02020603050405020304" pitchFamily="18" charset="0"/>
              </a:rPr>
              <a:t> with the efforts of the Reverend Willard Goss</a:t>
            </a:r>
            <a:r>
              <a:rPr lang="en-US" sz="2600" dirty="0">
                <a:solidFill>
                  <a:schemeClr val="bg1"/>
                </a:solidFill>
                <a:effectLst/>
                <a:latin typeface="Courier"/>
                <a:ea typeface="Times New Roman" panose="02020603050405020304" pitchFamily="18" charset="0"/>
                <a:cs typeface="Times New Roman" panose="02020603050405020304" pitchFamily="18" charset="0"/>
              </a:rPr>
              <a:t/>
            </a:r>
            <a:br>
              <a:rPr lang="en-US" sz="2600" dirty="0">
                <a:solidFill>
                  <a:schemeClr val="bg1"/>
                </a:solidFill>
                <a:effectLst/>
                <a:latin typeface="Courier"/>
                <a:ea typeface="Times New Roman" panose="02020603050405020304" pitchFamily="18" charset="0"/>
                <a:cs typeface="Times New Roman" panose="02020603050405020304" pitchFamily="18" charset="0"/>
              </a:rPr>
            </a:br>
            <a:endParaRPr lang="en-US" sz="2600" dirty="0">
              <a:solidFill>
                <a:schemeClr val="bg1"/>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 xmlns:a16="http://schemas.microsoft.com/office/drawing/2014/main" id="{481E272E-24C2-4B83-A883-8BE0E5F76594}"/>
              </a:ext>
            </a:extLst>
          </p:cNvPr>
          <p:cNvSpPr>
            <a:spLocks noGrp="1"/>
          </p:cNvSpPr>
          <p:nvPr>
            <p:ph type="subTitle" idx="1"/>
          </p:nvPr>
        </p:nvSpPr>
        <p:spPr>
          <a:xfrm>
            <a:off x="652750" y="4545874"/>
            <a:ext cx="4806184" cy="1613754"/>
          </a:xfrm>
          <a:noFill/>
        </p:spPr>
        <p:txBody>
          <a:bodyPr>
            <a:normAutofit/>
          </a:bodyPr>
          <a:lstStyle/>
          <a:p>
            <a:pPr algn="l"/>
            <a:r>
              <a:rPr lang="en-US" dirty="0">
                <a:solidFill>
                  <a:schemeClr val="bg1"/>
                </a:solidFill>
                <a:latin typeface="Times New Roman" panose="02020603050405020304" pitchFamily="18" charset="0"/>
                <a:cs typeface="Times New Roman" panose="02020603050405020304" pitchFamily="18" charset="0"/>
              </a:rPr>
              <a:t>Mary Davenport:  </a:t>
            </a:r>
            <a:r>
              <a:rPr lang="en-US" sz="1800" dirty="0">
                <a:solidFill>
                  <a:schemeClr val="bg1"/>
                </a:solidFill>
                <a:latin typeface="Times New Roman" panose="02020603050405020304" pitchFamily="18" charset="0"/>
                <a:cs typeface="Times New Roman" panose="02020603050405020304" pitchFamily="18" charset="0"/>
              </a:rPr>
              <a:t>A pioneering figure in the Episcopal Church through her membership in the Order of the Daughters of the King, Mary sought to empower young women with the establishment of the “Junior Daughters”.</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 xmlns:a16="http://schemas.microsoft.com/office/drawing/2014/main" id="{812D8B40-306E-4A01-86F9-FADCC3E965B5}"/>
              </a:ext>
            </a:extLst>
          </p:cNvPr>
          <p:cNvSpPr>
            <a:spLocks noGrp="1"/>
          </p:cNvSpPr>
          <p:nvPr>
            <p:ph type="ftr" sz="quarter" idx="11"/>
          </p:nvPr>
        </p:nvSpPr>
        <p:spPr>
          <a:xfrm>
            <a:off x="649224" y="6356350"/>
            <a:ext cx="4754880" cy="365125"/>
          </a:xfrm>
          <a:noFill/>
        </p:spPr>
        <p:txBody>
          <a:bodyPr>
            <a:normAutofit/>
          </a:bodyPr>
          <a:lstStyle/>
          <a:p>
            <a:pPr algn="l">
              <a:spcAft>
                <a:spcPts val="600"/>
              </a:spcAft>
            </a:pPr>
            <a:r>
              <a:rPr lang="en-US" dirty="0">
                <a:solidFill>
                  <a:schemeClr val="bg1">
                    <a:alpha val="80000"/>
                  </a:schemeClr>
                </a:solidFill>
              </a:rPr>
              <a:t>The Episcopal Home for Children</a:t>
            </a:r>
          </a:p>
        </p:txBody>
      </p:sp>
      <p:pic>
        <p:nvPicPr>
          <p:cNvPr id="6" name="Picture 5" descr="A person posing for the camera&#10;&#10;Description automatically generated">
            <a:extLst>
              <a:ext uri="{FF2B5EF4-FFF2-40B4-BE49-F238E27FC236}">
                <a16:creationId xmlns="" xmlns:a16="http://schemas.microsoft.com/office/drawing/2014/main" id="{D3C13EC7-FDE9-4D75-906E-2AFE72946B98}"/>
              </a:ext>
            </a:extLst>
          </p:cNvPr>
          <p:cNvPicPr/>
          <p:nvPr/>
        </p:nvPicPr>
        <p:blipFill rotWithShape="1">
          <a:blip r:embed="rId2" cstate="print">
            <a:extLst>
              <a:ext uri="{28A0092B-C50C-407E-A947-70E740481C1C}">
                <a14:useLocalDpi xmlns:a14="http://schemas.microsoft.com/office/drawing/2010/main" xmlns="" val="0"/>
              </a:ext>
            </a:extLst>
          </a:blip>
          <a:srcRect t="6333" r="1" b="11890"/>
          <a:stretch/>
        </p:blipFill>
        <p:spPr>
          <a:xfrm>
            <a:off x="6095999" y="10"/>
            <a:ext cx="6105655" cy="6857990"/>
          </a:xfrm>
          <a:prstGeom prst="rect">
            <a:avLst/>
          </a:prstGeom>
        </p:spPr>
      </p:pic>
      <p:sp>
        <p:nvSpPr>
          <p:cNvPr id="8" name="TextBox 7">
            <a:extLst>
              <a:ext uri="{FF2B5EF4-FFF2-40B4-BE49-F238E27FC236}">
                <a16:creationId xmlns="" xmlns:a16="http://schemas.microsoft.com/office/drawing/2014/main" id="{46E1F2FB-1836-4E9B-BD13-1F2611DF2AF1}"/>
              </a:ext>
            </a:extLst>
          </p:cNvPr>
          <p:cNvSpPr txBox="1"/>
          <p:nvPr/>
        </p:nvSpPr>
        <p:spPr>
          <a:xfrm>
            <a:off x="4247535" y="2271252"/>
            <a:ext cx="5338917" cy="98471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xmlns="" val="1338252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 xmlns:a16="http://schemas.microsoft.com/office/drawing/2014/main" id="{58153EC8-8E01-4D70-B575-24ABD35A11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638812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ADDD4A36-06B0-44EF-B9DC-B8C79E6B8B11}"/>
              </a:ext>
            </a:extLst>
          </p:cNvPr>
          <p:cNvSpPr>
            <a:spLocks noGrp="1"/>
          </p:cNvSpPr>
          <p:nvPr>
            <p:ph type="ctrTitle"/>
          </p:nvPr>
        </p:nvSpPr>
        <p:spPr>
          <a:xfrm>
            <a:off x="652750" y="657498"/>
            <a:ext cx="4806184" cy="3888376"/>
          </a:xfrm>
          <a:noFill/>
        </p:spPr>
        <p:txBody>
          <a:bodyPr>
            <a:normAutofit fontScale="90000"/>
          </a:bodyPr>
          <a:lstStyle/>
          <a:p>
            <a:pPr marL="0" marR="0" algn="l">
              <a:spcBef>
                <a:spcPts val="0"/>
              </a:spcBef>
              <a:spcAft>
                <a:spcPts val="0"/>
              </a:spcAft>
              <a:tabLst>
                <a:tab pos="228600" algn="l"/>
              </a:tabLst>
            </a:pPr>
            <a:r>
              <a:rPr lang="en-US" sz="2700" b="1" u="sng" dirty="0">
                <a:solidFill>
                  <a:schemeClr val="bg1"/>
                </a:solidFill>
                <a:latin typeface="Times New Roman" panose="02020603050405020304" pitchFamily="18" charset="0"/>
                <a:cs typeface="Times New Roman" panose="02020603050405020304" pitchFamily="18" charset="0"/>
              </a:rPr>
              <a:t>The Individuals:</a:t>
            </a:r>
            <a:r>
              <a:rPr lang="en-US" sz="2700" dirty="0">
                <a:solidFill>
                  <a:schemeClr val="bg1"/>
                </a:solidFill>
                <a:latin typeface="Times New Roman" panose="02020603050405020304" pitchFamily="18" charset="0"/>
                <a:cs typeface="Times New Roman" panose="02020603050405020304" pitchFamily="18" charset="0"/>
              </a:rPr>
              <a:t>  </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“He said that he did not care to have any publicity at this time”</a:t>
            </a:r>
            <a:r>
              <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br>
            <a:r>
              <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br>
            <a:r>
              <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In addition to the work of the Davenport’s, the history of the Home is reflective of the combined efforts of individuals who shared their belief in the importance of providing a place for children that could meet their unmet needs.  </a:t>
            </a:r>
            <a:br>
              <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br>
            <a:r>
              <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br>
            <a:r>
              <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Among the figures involved in this effort was Mr. Edwin Gould of New York City where he had led the effort to establish the notable Sheltering Arms Children’s Services.  Gould provided the funding for the Home to purchase the nine-acre site for the campus and would continue to support the Home with additional funding for its development.  </a:t>
            </a:r>
            <a:r>
              <a:rPr lang="en-US" sz="1400" dirty="0">
                <a:solidFill>
                  <a:schemeClr val="bg1"/>
                </a:solidFill>
                <a:effectLst/>
                <a:latin typeface="Courier"/>
                <a:ea typeface="Times New Roman" panose="02020603050405020304" pitchFamily="18" charset="0"/>
                <a:cs typeface="Times New Roman" panose="02020603050405020304" pitchFamily="18" charset="0"/>
              </a:rPr>
              <a:t/>
            </a:r>
            <a:br>
              <a:rPr lang="en-US" sz="1400" dirty="0">
                <a:solidFill>
                  <a:schemeClr val="bg1"/>
                </a:solidFill>
                <a:effectLst/>
                <a:latin typeface="Courier"/>
                <a:ea typeface="Times New Roman" panose="02020603050405020304" pitchFamily="18" charset="0"/>
                <a:cs typeface="Times New Roman" panose="02020603050405020304" pitchFamily="18" charset="0"/>
              </a:rPr>
            </a:br>
            <a:endParaRPr lang="en-US" sz="1400" dirty="0">
              <a:solidFill>
                <a:schemeClr val="bg1"/>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 xmlns:a16="http://schemas.microsoft.com/office/drawing/2014/main" id="{481E272E-24C2-4B83-A883-8BE0E5F76594}"/>
              </a:ext>
            </a:extLst>
          </p:cNvPr>
          <p:cNvSpPr>
            <a:spLocks noGrp="1"/>
          </p:cNvSpPr>
          <p:nvPr>
            <p:ph type="subTitle" idx="1"/>
          </p:nvPr>
        </p:nvSpPr>
        <p:spPr>
          <a:xfrm>
            <a:off x="652750" y="4545874"/>
            <a:ext cx="4806184" cy="1672045"/>
          </a:xfrm>
          <a:noFill/>
        </p:spPr>
        <p:txBody>
          <a:bodyPr>
            <a:normAutofit fontScale="92500" lnSpcReduction="20000"/>
          </a:bodyPr>
          <a:lstStyle/>
          <a:p>
            <a:pPr algn="l"/>
            <a:r>
              <a:rPr lang="en-US" sz="2600" dirty="0">
                <a:solidFill>
                  <a:schemeClr val="bg1"/>
                </a:solidFill>
                <a:latin typeface="Times New Roman" panose="02020603050405020304" pitchFamily="18" charset="0"/>
                <a:cs typeface="Times New Roman" panose="02020603050405020304" pitchFamily="18" charset="0"/>
              </a:rPr>
              <a:t>Alexander Melville Bell:  </a:t>
            </a:r>
            <a:r>
              <a:rPr lang="en-US" sz="1900" dirty="0">
                <a:solidFill>
                  <a:schemeClr val="bg1"/>
                </a:solidFill>
                <a:latin typeface="Times New Roman" panose="02020603050405020304" pitchFamily="18" charset="0"/>
                <a:cs typeface="Times New Roman" panose="02020603050405020304" pitchFamily="18" charset="0"/>
              </a:rPr>
              <a:t>A critical early benefactor, Bell was the father of Alexander Graham Bell, and notable in his own right for his work in the education of deaf persons.  His gift of land in Colonial Beach, Virginia led to the establishment of the original summer home for children.</a:t>
            </a:r>
          </a:p>
        </p:txBody>
      </p:sp>
      <p:sp>
        <p:nvSpPr>
          <p:cNvPr id="4" name="Footer Placeholder 3">
            <a:extLst>
              <a:ext uri="{FF2B5EF4-FFF2-40B4-BE49-F238E27FC236}">
                <a16:creationId xmlns="" xmlns:a16="http://schemas.microsoft.com/office/drawing/2014/main" id="{812D8B40-306E-4A01-86F9-FADCC3E965B5}"/>
              </a:ext>
            </a:extLst>
          </p:cNvPr>
          <p:cNvSpPr>
            <a:spLocks noGrp="1"/>
          </p:cNvSpPr>
          <p:nvPr>
            <p:ph type="ftr" sz="quarter" idx="11"/>
          </p:nvPr>
        </p:nvSpPr>
        <p:spPr>
          <a:xfrm>
            <a:off x="649224" y="6356350"/>
            <a:ext cx="4754880" cy="365125"/>
          </a:xfrm>
          <a:noFill/>
        </p:spPr>
        <p:txBody>
          <a:bodyPr>
            <a:normAutofit/>
          </a:bodyPr>
          <a:lstStyle/>
          <a:p>
            <a:pPr algn="l">
              <a:spcAft>
                <a:spcPts val="600"/>
              </a:spcAft>
            </a:pPr>
            <a:r>
              <a:rPr lang="en-US" dirty="0">
                <a:solidFill>
                  <a:schemeClr val="bg1">
                    <a:alpha val="80000"/>
                  </a:schemeClr>
                </a:solidFill>
              </a:rPr>
              <a:t>The Episcopal Home for Children</a:t>
            </a:r>
          </a:p>
        </p:txBody>
      </p:sp>
      <p:pic>
        <p:nvPicPr>
          <p:cNvPr id="9" name="Picture 8" descr="A person wearing a suit and tie&#10;&#10;Description automatically generated">
            <a:extLst>
              <a:ext uri="{FF2B5EF4-FFF2-40B4-BE49-F238E27FC236}">
                <a16:creationId xmlns="" xmlns:a16="http://schemas.microsoft.com/office/drawing/2014/main" id="{C5F54733-9D1E-4F6B-AF5C-2053758D16BB}"/>
              </a:ext>
            </a:extLst>
          </p:cNvPr>
          <p:cNvPicPr/>
          <p:nvPr/>
        </p:nvPicPr>
        <p:blipFill rotWithShape="1">
          <a:blip r:embed="rId2" cstate="print">
            <a:extLst>
              <a:ext uri="{28A0092B-C50C-407E-A947-70E740481C1C}">
                <a14:useLocalDpi xmlns:a14="http://schemas.microsoft.com/office/drawing/2010/main" xmlns="" val="0"/>
              </a:ext>
            </a:extLst>
          </a:blip>
          <a:srcRect b="9815"/>
          <a:stretch/>
        </p:blipFill>
        <p:spPr>
          <a:xfrm>
            <a:off x="6095999" y="10"/>
            <a:ext cx="6105655" cy="6857990"/>
          </a:xfrm>
          <a:prstGeom prst="rect">
            <a:avLst/>
          </a:prstGeom>
        </p:spPr>
      </p:pic>
      <p:sp>
        <p:nvSpPr>
          <p:cNvPr id="8" name="TextBox 7">
            <a:extLst>
              <a:ext uri="{FF2B5EF4-FFF2-40B4-BE49-F238E27FC236}">
                <a16:creationId xmlns="" xmlns:a16="http://schemas.microsoft.com/office/drawing/2014/main" id="{46E1F2FB-1836-4E9B-BD13-1F2611DF2AF1}"/>
              </a:ext>
            </a:extLst>
          </p:cNvPr>
          <p:cNvSpPr txBox="1"/>
          <p:nvPr/>
        </p:nvSpPr>
        <p:spPr>
          <a:xfrm>
            <a:off x="4247535" y="2271252"/>
            <a:ext cx="5338917" cy="98471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xmlns="" val="4115003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58153EC8-8E01-4D70-B575-24ABD35A11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638812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ADDD4A36-06B0-44EF-B9DC-B8C79E6B8B11}"/>
              </a:ext>
            </a:extLst>
          </p:cNvPr>
          <p:cNvSpPr>
            <a:spLocks noGrp="1"/>
          </p:cNvSpPr>
          <p:nvPr>
            <p:ph type="ctrTitle"/>
          </p:nvPr>
        </p:nvSpPr>
        <p:spPr>
          <a:xfrm>
            <a:off x="652750" y="657498"/>
            <a:ext cx="4806184" cy="3644537"/>
          </a:xfrm>
          <a:noFill/>
        </p:spPr>
        <p:txBody>
          <a:bodyPr>
            <a:normAutofit/>
          </a:bodyPr>
          <a:lstStyle/>
          <a:p>
            <a:pPr algn="l"/>
            <a:r>
              <a:rPr lang="en-US" sz="2400" b="1" u="sng" dirty="0">
                <a:solidFill>
                  <a:schemeClr val="bg1"/>
                </a:solidFill>
                <a:latin typeface="Times New Roman" panose="02020603050405020304" pitchFamily="18" charset="0"/>
                <a:cs typeface="Times New Roman" panose="02020603050405020304" pitchFamily="18" charset="0"/>
              </a:rPr>
              <a:t>The Architect:</a:t>
            </a:r>
            <a:r>
              <a:rPr lang="en-US" sz="2400" b="1" dirty="0">
                <a:solidFill>
                  <a:schemeClr val="bg1"/>
                </a:solidFill>
                <a:latin typeface="Times New Roman" panose="02020603050405020304" pitchFamily="18" charset="0"/>
                <a:cs typeface="Times New Roman" panose="02020603050405020304" pitchFamily="18" charset="0"/>
              </a:rPr>
              <a:t>  </a:t>
            </a:r>
            <a:r>
              <a:rPr lang="en-US" sz="1800" dirty="0">
                <a:solidFill>
                  <a:schemeClr val="bg1"/>
                </a:solidFill>
                <a:effectLst/>
                <a:latin typeface="Times New Roman" panose="02020603050405020304" pitchFamily="18" charset="0"/>
                <a:ea typeface="Times New Roman" panose="02020603050405020304" pitchFamily="18" charset="0"/>
              </a:rPr>
              <a:t>“In his obituary, the Washington Post deemed Appleton P. Clark the “Dean of Architects.”</a:t>
            </a:r>
            <a:br>
              <a:rPr lang="en-US" sz="1800" dirty="0">
                <a:solidFill>
                  <a:schemeClr val="bg1"/>
                </a:solidFill>
                <a:effectLst/>
                <a:latin typeface="Times New Roman" panose="02020603050405020304" pitchFamily="18" charset="0"/>
                <a:ea typeface="Times New Roman" panose="02020603050405020304" pitchFamily="18" charset="0"/>
              </a:rPr>
            </a:br>
            <a:r>
              <a:rPr lang="en-US" sz="1800" dirty="0">
                <a:solidFill>
                  <a:schemeClr val="bg1"/>
                </a:solidFill>
                <a:effectLst/>
                <a:latin typeface="Times New Roman" panose="02020603050405020304" pitchFamily="18" charset="0"/>
                <a:ea typeface="Times New Roman" panose="02020603050405020304" pitchFamily="18" charset="0"/>
              </a:rPr>
              <a:t/>
            </a:r>
            <a:br>
              <a:rPr lang="en-US" sz="1800" dirty="0">
                <a:solidFill>
                  <a:schemeClr val="bg1"/>
                </a:solidFill>
                <a:effectLst/>
                <a:latin typeface="Times New Roman" panose="02020603050405020304" pitchFamily="18" charset="0"/>
                <a:ea typeface="Times New Roman" panose="02020603050405020304" pitchFamily="18" charset="0"/>
              </a:rPr>
            </a:br>
            <a:r>
              <a:rPr lang="en-US" sz="1800" dirty="0">
                <a:solidFill>
                  <a:schemeClr val="bg1"/>
                </a:solidFill>
                <a:effectLst/>
                <a:latin typeface="Times New Roman" panose="02020603050405020304" pitchFamily="18" charset="0"/>
                <a:ea typeface="Times New Roman" panose="02020603050405020304" pitchFamily="18" charset="0"/>
              </a:rPr>
              <a:t>Architect Appleton P. Clark’s involvement with the Home reflected his deep commitment to the national effort, and in particular within the District, to promote the welfare of children.  Clark served as President and Director of the Washington Sanitary Housing Company which was responsible for the construction of affordable housing for low-income residents.</a:t>
            </a:r>
            <a:br>
              <a:rPr lang="en-US" sz="1800" dirty="0">
                <a:solidFill>
                  <a:schemeClr val="bg1"/>
                </a:solidFill>
                <a:effectLst/>
                <a:latin typeface="Times New Roman" panose="02020603050405020304" pitchFamily="18" charset="0"/>
                <a:ea typeface="Times New Roman" panose="02020603050405020304" pitchFamily="18" charset="0"/>
              </a:rPr>
            </a:br>
            <a:r>
              <a:rPr lang="en-US" sz="1800" dirty="0">
                <a:solidFill>
                  <a:schemeClr val="bg1"/>
                </a:solidFill>
                <a:effectLst/>
                <a:latin typeface="Times New Roman" panose="02020603050405020304" pitchFamily="18" charset="0"/>
                <a:ea typeface="Times New Roman" panose="02020603050405020304" pitchFamily="18" charset="0"/>
              </a:rPr>
              <a:t/>
            </a:r>
            <a:br>
              <a:rPr lang="en-US" sz="1800" dirty="0">
                <a:solidFill>
                  <a:schemeClr val="bg1"/>
                </a:solidFill>
                <a:effectLst/>
                <a:latin typeface="Times New Roman" panose="02020603050405020304" pitchFamily="18" charset="0"/>
                <a:ea typeface="Times New Roman" panose="02020603050405020304" pitchFamily="18" charset="0"/>
              </a:rPr>
            </a:br>
            <a:endParaRPr lang="en-US" sz="1800" dirty="0">
              <a:solidFill>
                <a:schemeClr val="bg1"/>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 xmlns:a16="http://schemas.microsoft.com/office/drawing/2014/main" id="{481E272E-24C2-4B83-A883-8BE0E5F76594}"/>
              </a:ext>
            </a:extLst>
          </p:cNvPr>
          <p:cNvSpPr>
            <a:spLocks noGrp="1"/>
          </p:cNvSpPr>
          <p:nvPr>
            <p:ph type="subTitle" idx="1"/>
          </p:nvPr>
        </p:nvSpPr>
        <p:spPr>
          <a:xfrm>
            <a:off x="652750" y="4121427"/>
            <a:ext cx="4806184" cy="2096494"/>
          </a:xfrm>
          <a:noFill/>
        </p:spPr>
        <p:txBody>
          <a:bodyPr>
            <a:normAutofit fontScale="92500" lnSpcReduction="10000"/>
          </a:bodyPr>
          <a:lstStyle/>
          <a:p>
            <a:pPr algn="l"/>
            <a:r>
              <a:rPr lang="en-US" sz="2600" dirty="0">
                <a:solidFill>
                  <a:schemeClr val="bg1"/>
                </a:solidFill>
                <a:latin typeface="Times New Roman" panose="02020603050405020304" pitchFamily="18" charset="0"/>
                <a:cs typeface="Times New Roman" panose="02020603050405020304" pitchFamily="18" charset="0"/>
              </a:rPr>
              <a:t>Appleton P. Clark:  </a:t>
            </a:r>
            <a:r>
              <a:rPr lang="en-US" sz="1900" dirty="0">
                <a:solidFill>
                  <a:schemeClr val="bg1"/>
                </a:solidFill>
                <a:latin typeface="Times New Roman" panose="02020603050405020304" pitchFamily="18" charset="0"/>
                <a:cs typeface="Times New Roman" panose="02020603050405020304" pitchFamily="18" charset="0"/>
              </a:rPr>
              <a:t>Clark’s work spanned the last decade of the 19</a:t>
            </a:r>
            <a:r>
              <a:rPr lang="en-US" sz="1900" baseline="30000" dirty="0">
                <a:solidFill>
                  <a:schemeClr val="bg1"/>
                </a:solidFill>
                <a:latin typeface="Times New Roman" panose="02020603050405020304" pitchFamily="18" charset="0"/>
                <a:cs typeface="Times New Roman" panose="02020603050405020304" pitchFamily="18" charset="0"/>
              </a:rPr>
              <a:t>th</a:t>
            </a:r>
            <a:r>
              <a:rPr lang="en-US" sz="1900" dirty="0">
                <a:solidFill>
                  <a:schemeClr val="bg1"/>
                </a:solidFill>
                <a:latin typeface="Times New Roman" panose="02020603050405020304" pitchFamily="18" charset="0"/>
                <a:cs typeface="Times New Roman" panose="02020603050405020304" pitchFamily="18" charset="0"/>
              </a:rPr>
              <a:t> and first half of the 20</a:t>
            </a:r>
            <a:r>
              <a:rPr lang="en-US" sz="1900" baseline="30000" dirty="0">
                <a:solidFill>
                  <a:schemeClr val="bg1"/>
                </a:solidFill>
                <a:latin typeface="Times New Roman" panose="02020603050405020304" pitchFamily="18" charset="0"/>
                <a:cs typeface="Times New Roman" panose="02020603050405020304" pitchFamily="18" charset="0"/>
              </a:rPr>
              <a:t>th</a:t>
            </a:r>
            <a:r>
              <a:rPr lang="en-US" sz="1900" dirty="0">
                <a:solidFill>
                  <a:schemeClr val="bg1"/>
                </a:solidFill>
                <a:latin typeface="Times New Roman" panose="02020603050405020304" pitchFamily="18" charset="0"/>
                <a:cs typeface="Times New Roman" panose="02020603050405020304" pitchFamily="18" charset="0"/>
              </a:rPr>
              <a:t> Centuries and was notable for the breadth of the styles and sizes ranging from private homes, to commercial buildings and apartment houses, as well as campuses.  He was responsible for the design of over 900 buildings, often in the Classical Revival Style.  </a:t>
            </a:r>
          </a:p>
        </p:txBody>
      </p:sp>
      <p:sp>
        <p:nvSpPr>
          <p:cNvPr id="4" name="Footer Placeholder 3">
            <a:extLst>
              <a:ext uri="{FF2B5EF4-FFF2-40B4-BE49-F238E27FC236}">
                <a16:creationId xmlns="" xmlns:a16="http://schemas.microsoft.com/office/drawing/2014/main" id="{812D8B40-306E-4A01-86F9-FADCC3E965B5}"/>
              </a:ext>
            </a:extLst>
          </p:cNvPr>
          <p:cNvSpPr>
            <a:spLocks noGrp="1"/>
          </p:cNvSpPr>
          <p:nvPr>
            <p:ph type="ftr" sz="quarter" idx="11"/>
          </p:nvPr>
        </p:nvSpPr>
        <p:spPr>
          <a:xfrm>
            <a:off x="649224" y="6356350"/>
            <a:ext cx="4754880" cy="365125"/>
          </a:xfrm>
          <a:noFill/>
        </p:spPr>
        <p:txBody>
          <a:bodyPr>
            <a:normAutofit/>
          </a:bodyPr>
          <a:lstStyle/>
          <a:p>
            <a:pPr algn="l">
              <a:spcAft>
                <a:spcPts val="600"/>
              </a:spcAft>
            </a:pPr>
            <a:r>
              <a:rPr lang="en-US" dirty="0">
                <a:solidFill>
                  <a:schemeClr val="bg1">
                    <a:alpha val="80000"/>
                  </a:schemeClr>
                </a:solidFill>
              </a:rPr>
              <a:t>The Episcopal Home for Children</a:t>
            </a:r>
          </a:p>
        </p:txBody>
      </p:sp>
      <p:pic>
        <p:nvPicPr>
          <p:cNvPr id="6" name="Picture 5">
            <a:extLst>
              <a:ext uri="{FF2B5EF4-FFF2-40B4-BE49-F238E27FC236}">
                <a16:creationId xmlns="" xmlns:a16="http://schemas.microsoft.com/office/drawing/2014/main" id="{73AEC6D2-6D73-4DA6-8108-22328DE85694}"/>
              </a:ext>
            </a:extLst>
          </p:cNvPr>
          <p:cNvPicPr/>
          <p:nvPr/>
        </p:nvPicPr>
        <p:blipFill rotWithShape="1">
          <a:blip r:embed="rId2" cstate="print">
            <a:extLst>
              <a:ext uri="{28A0092B-C50C-407E-A947-70E740481C1C}">
                <a14:useLocalDpi xmlns:a14="http://schemas.microsoft.com/office/drawing/2010/main" xmlns="" val="0"/>
              </a:ext>
            </a:extLst>
          </a:blip>
          <a:srcRect t="2018" r="2" b="16269"/>
          <a:stretch/>
        </p:blipFill>
        <p:spPr bwMode="auto">
          <a:xfrm>
            <a:off x="6095999" y="10"/>
            <a:ext cx="6105655" cy="6857990"/>
          </a:xfrm>
          <a:prstGeom prst="rect">
            <a:avLst/>
          </a:prstGeom>
          <a:noFill/>
        </p:spPr>
      </p:pic>
      <p:sp>
        <p:nvSpPr>
          <p:cNvPr id="8" name="TextBox 7">
            <a:extLst>
              <a:ext uri="{FF2B5EF4-FFF2-40B4-BE49-F238E27FC236}">
                <a16:creationId xmlns="" xmlns:a16="http://schemas.microsoft.com/office/drawing/2014/main" id="{46E1F2FB-1836-4E9B-BD13-1F2611DF2AF1}"/>
              </a:ext>
            </a:extLst>
          </p:cNvPr>
          <p:cNvSpPr txBox="1"/>
          <p:nvPr/>
        </p:nvSpPr>
        <p:spPr>
          <a:xfrm>
            <a:off x="4247535" y="2271252"/>
            <a:ext cx="5338917" cy="98471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xmlns="" val="3666226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58153EC8-8E01-4D70-B575-24ABD35A11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638812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ADDD4A36-06B0-44EF-B9DC-B8C79E6B8B11}"/>
              </a:ext>
            </a:extLst>
          </p:cNvPr>
          <p:cNvSpPr>
            <a:spLocks noGrp="1"/>
          </p:cNvSpPr>
          <p:nvPr>
            <p:ph type="ctrTitle"/>
          </p:nvPr>
        </p:nvSpPr>
        <p:spPr>
          <a:xfrm>
            <a:off x="652750" y="657499"/>
            <a:ext cx="4806184" cy="3596450"/>
          </a:xfrm>
          <a:noFill/>
        </p:spPr>
        <p:txBody>
          <a:bodyPr>
            <a:normAutofit fontScale="90000"/>
          </a:bodyPr>
          <a:lstStyle/>
          <a:p>
            <a:pPr algn="l"/>
            <a:r>
              <a:rPr lang="en-US" sz="2700" b="1" u="sng" dirty="0">
                <a:solidFill>
                  <a:schemeClr val="bg1"/>
                </a:solidFill>
                <a:latin typeface="Times New Roman" panose="02020603050405020304" pitchFamily="18" charset="0"/>
                <a:cs typeface="Times New Roman" panose="02020603050405020304" pitchFamily="18" charset="0"/>
              </a:rPr>
              <a:t>The Plan:</a:t>
            </a:r>
            <a:r>
              <a:rPr lang="en-US" sz="2700" b="1" dirty="0">
                <a:solidFill>
                  <a:schemeClr val="bg1"/>
                </a:solidFill>
                <a:latin typeface="Times New Roman" panose="02020603050405020304" pitchFamily="18" charset="0"/>
                <a:cs typeface="Times New Roman" panose="02020603050405020304" pitchFamily="18" charset="0"/>
              </a:rPr>
              <a:t>  </a:t>
            </a:r>
            <a:r>
              <a:rPr lang="en-US" sz="2000" dirty="0">
                <a:solidFill>
                  <a:schemeClr val="bg1"/>
                </a:solidFill>
                <a:latin typeface="Times New Roman" panose="02020603050405020304" pitchFamily="18" charset="0"/>
                <a:cs typeface="Times New Roman" panose="02020603050405020304" pitchFamily="18" charset="0"/>
              </a:rPr>
              <a:t>Clark’s plan for the Home reflected the core set of principles that he had established for how “modern” campuses should be designed for children’s homes.  At the same time, Clark recognized the importance of having it be a compatible neighbor with the single-family homes that had come to define the area. </a:t>
            </a:r>
            <a:br>
              <a:rPr lang="en-US" sz="2000" dirty="0">
                <a:solidFill>
                  <a:schemeClr val="bg1"/>
                </a:solidFill>
                <a:latin typeface="Times New Roman" panose="02020603050405020304" pitchFamily="18" charset="0"/>
                <a:cs typeface="Times New Roman" panose="02020603050405020304" pitchFamily="18" charset="0"/>
              </a:rPr>
            </a:br>
            <a:r>
              <a:rPr lang="en-US" sz="2000" dirty="0">
                <a:solidFill>
                  <a:schemeClr val="bg1"/>
                </a:solidFill>
                <a:latin typeface="Times New Roman" panose="02020603050405020304" pitchFamily="18" charset="0"/>
                <a:cs typeface="Times New Roman" panose="02020603050405020304" pitchFamily="18" charset="0"/>
              </a:rPr>
              <a:t/>
            </a:r>
            <a:br>
              <a:rPr lang="en-US" sz="2000" dirty="0">
                <a:solidFill>
                  <a:schemeClr val="bg1"/>
                </a:solidFill>
                <a:latin typeface="Times New Roman" panose="02020603050405020304" pitchFamily="18" charset="0"/>
                <a:cs typeface="Times New Roman" panose="02020603050405020304" pitchFamily="18" charset="0"/>
              </a:rPr>
            </a:br>
            <a:r>
              <a:rPr lang="en-US" sz="2000" dirty="0">
                <a:solidFill>
                  <a:schemeClr val="bg1"/>
                </a:solidFill>
                <a:latin typeface="Times New Roman" panose="02020603050405020304" pitchFamily="18" charset="0"/>
                <a:cs typeface="Times New Roman" panose="02020603050405020304" pitchFamily="18" charset="0"/>
              </a:rPr>
              <a:t>The design sought to create a campus with the modestly scaled two-story buildings grouped around a central yard / plaza.  The siting of the buildings took advantage of the natural topography and were planned to reinforce the residential feel of the design.</a:t>
            </a:r>
            <a:r>
              <a:rPr lang="en-US" sz="1800" dirty="0">
                <a:solidFill>
                  <a:schemeClr val="bg1"/>
                </a:solidFill>
                <a:latin typeface="Times New Roman" panose="02020603050405020304" pitchFamily="18" charset="0"/>
                <a:cs typeface="Times New Roman" panose="02020603050405020304" pitchFamily="18" charset="0"/>
              </a:rPr>
              <a:t/>
            </a:r>
            <a:br>
              <a:rPr lang="en-US" sz="1800" dirty="0">
                <a:solidFill>
                  <a:schemeClr val="bg1"/>
                </a:solidFill>
                <a:latin typeface="Times New Roman" panose="02020603050405020304" pitchFamily="18" charset="0"/>
                <a:cs typeface="Times New Roman" panose="02020603050405020304" pitchFamily="18" charset="0"/>
              </a:rPr>
            </a:br>
            <a:r>
              <a:rPr lang="en-US" sz="1800" dirty="0">
                <a:solidFill>
                  <a:schemeClr val="bg1"/>
                </a:solidFill>
                <a:latin typeface="Times New Roman" panose="02020603050405020304" pitchFamily="18" charset="0"/>
                <a:cs typeface="Times New Roman" panose="02020603050405020304" pitchFamily="18" charset="0"/>
              </a:rPr>
              <a:t/>
            </a:r>
            <a:br>
              <a:rPr lang="en-US" sz="1800" dirty="0">
                <a:solidFill>
                  <a:schemeClr val="bg1"/>
                </a:solidFill>
                <a:latin typeface="Times New Roman" panose="02020603050405020304" pitchFamily="18" charset="0"/>
                <a:cs typeface="Times New Roman" panose="02020603050405020304" pitchFamily="18" charset="0"/>
              </a:rPr>
            </a:br>
            <a:r>
              <a:rPr lang="en-US" sz="1800" dirty="0">
                <a:solidFill>
                  <a:schemeClr val="bg1"/>
                </a:solidFill>
                <a:latin typeface="Times New Roman" panose="02020603050405020304" pitchFamily="18" charset="0"/>
                <a:cs typeface="Times New Roman" panose="02020603050405020304" pitchFamily="18" charset="0"/>
              </a:rPr>
              <a:t> </a:t>
            </a:r>
          </a:p>
        </p:txBody>
      </p:sp>
      <p:sp>
        <p:nvSpPr>
          <p:cNvPr id="3" name="Subtitle 2">
            <a:extLst>
              <a:ext uri="{FF2B5EF4-FFF2-40B4-BE49-F238E27FC236}">
                <a16:creationId xmlns="" xmlns:a16="http://schemas.microsoft.com/office/drawing/2014/main" id="{481E272E-24C2-4B83-A883-8BE0E5F76594}"/>
              </a:ext>
            </a:extLst>
          </p:cNvPr>
          <p:cNvSpPr>
            <a:spLocks noGrp="1"/>
          </p:cNvSpPr>
          <p:nvPr>
            <p:ph type="subTitle" idx="1"/>
          </p:nvPr>
        </p:nvSpPr>
        <p:spPr>
          <a:xfrm>
            <a:off x="652750" y="4253949"/>
            <a:ext cx="4806184" cy="1963971"/>
          </a:xfrm>
          <a:noFill/>
        </p:spPr>
        <p:txBody>
          <a:bodyPr>
            <a:normAutofit lnSpcReduction="10000"/>
          </a:bodyPr>
          <a:lstStyle/>
          <a:p>
            <a:pPr algn="l"/>
            <a:r>
              <a:rPr lang="en-US" dirty="0">
                <a:solidFill>
                  <a:schemeClr val="bg1"/>
                </a:solidFill>
                <a:latin typeface="Times New Roman" panose="02020603050405020304" pitchFamily="18" charset="0"/>
                <a:cs typeface="Times New Roman" panose="02020603050405020304" pitchFamily="18" charset="0"/>
              </a:rPr>
              <a:t>Details:  </a:t>
            </a:r>
            <a:r>
              <a:rPr lang="en-US" sz="1800" dirty="0">
                <a:solidFill>
                  <a:schemeClr val="bg1"/>
                </a:solidFill>
                <a:latin typeface="Times New Roman" panose="02020603050405020304" pitchFamily="18" charset="0"/>
                <a:cs typeface="Times New Roman" panose="02020603050405020304" pitchFamily="18" charset="0"/>
              </a:rPr>
              <a:t>“I would not have white paint in the dining room under any conditions, it is in my opinion impractical.”</a:t>
            </a:r>
          </a:p>
          <a:p>
            <a:pPr algn="l"/>
            <a:r>
              <a:rPr lang="en-US" sz="1800" dirty="0">
                <a:solidFill>
                  <a:schemeClr val="bg1"/>
                </a:solidFill>
                <a:latin typeface="Times New Roman" panose="02020603050405020304" pitchFamily="18" charset="0"/>
                <a:cs typeface="Times New Roman" panose="02020603050405020304" pitchFamily="18" charset="0"/>
              </a:rPr>
              <a:t>Clark was intimately involved with all aspects of the design of the Home including the choice and ordering of the furniture as well as the finishes, including the paint colors.</a:t>
            </a:r>
          </a:p>
          <a:p>
            <a:pPr algn="l"/>
            <a:endParaRPr lang="en-US" sz="1800" dirty="0">
              <a:solidFill>
                <a:schemeClr val="bg1"/>
              </a:solidFill>
              <a:latin typeface="Times New Roman" panose="02020603050405020304" pitchFamily="18" charset="0"/>
              <a:cs typeface="Times New Roman" panose="02020603050405020304" pitchFamily="18" charset="0"/>
            </a:endParaRPr>
          </a:p>
          <a:p>
            <a:pPr algn="l"/>
            <a:endParaRPr lang="en-US" sz="1800" dirty="0">
              <a:solidFill>
                <a:schemeClr val="bg1"/>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 xmlns:a16="http://schemas.microsoft.com/office/drawing/2014/main" id="{812D8B40-306E-4A01-86F9-FADCC3E965B5}"/>
              </a:ext>
            </a:extLst>
          </p:cNvPr>
          <p:cNvSpPr>
            <a:spLocks noGrp="1"/>
          </p:cNvSpPr>
          <p:nvPr>
            <p:ph type="ftr" sz="quarter" idx="11"/>
          </p:nvPr>
        </p:nvSpPr>
        <p:spPr>
          <a:xfrm>
            <a:off x="649224" y="6356350"/>
            <a:ext cx="4754880" cy="365125"/>
          </a:xfrm>
          <a:noFill/>
        </p:spPr>
        <p:txBody>
          <a:bodyPr>
            <a:normAutofit/>
          </a:bodyPr>
          <a:lstStyle/>
          <a:p>
            <a:pPr algn="l">
              <a:spcAft>
                <a:spcPts val="600"/>
              </a:spcAft>
            </a:pPr>
            <a:r>
              <a:rPr lang="en-US" dirty="0">
                <a:solidFill>
                  <a:schemeClr val="bg1">
                    <a:alpha val="80000"/>
                  </a:schemeClr>
                </a:solidFill>
              </a:rPr>
              <a:t>The Episcopal Home for Children</a:t>
            </a:r>
          </a:p>
        </p:txBody>
      </p:sp>
      <p:sp>
        <p:nvSpPr>
          <p:cNvPr id="8" name="TextBox 7">
            <a:extLst>
              <a:ext uri="{FF2B5EF4-FFF2-40B4-BE49-F238E27FC236}">
                <a16:creationId xmlns="" xmlns:a16="http://schemas.microsoft.com/office/drawing/2014/main" id="{46E1F2FB-1836-4E9B-BD13-1F2611DF2AF1}"/>
              </a:ext>
            </a:extLst>
          </p:cNvPr>
          <p:cNvSpPr txBox="1"/>
          <p:nvPr/>
        </p:nvSpPr>
        <p:spPr>
          <a:xfrm>
            <a:off x="4247535" y="2271252"/>
            <a:ext cx="5338917" cy="984710"/>
          </a:xfrm>
          <a:prstGeom prst="rect">
            <a:avLst/>
          </a:prstGeom>
          <a:noFill/>
        </p:spPr>
        <p:txBody>
          <a:bodyPr wrap="square" rtlCol="0">
            <a:spAutoFit/>
          </a:bodyPr>
          <a:lstStyle/>
          <a:p>
            <a:endParaRPr lang="en-US" dirty="0"/>
          </a:p>
        </p:txBody>
      </p:sp>
      <p:pic>
        <p:nvPicPr>
          <p:cNvPr id="9" name="Picture 8" descr="A close up of a map&#10;&#10;Description automatically generated">
            <a:extLst>
              <a:ext uri="{FF2B5EF4-FFF2-40B4-BE49-F238E27FC236}">
                <a16:creationId xmlns="" xmlns:a16="http://schemas.microsoft.com/office/drawing/2014/main" id="{DDAC87CB-AE31-41E7-A13E-70DFA30E6CF7}"/>
              </a:ext>
            </a:extLst>
          </p:cNvPr>
          <p:cNvPicPr/>
          <p:nvPr/>
        </p:nvPicPr>
        <p:blipFill>
          <a:blip r:embed="rId2" cstate="print">
            <a:extLst>
              <a:ext uri="{28A0092B-C50C-407E-A947-70E740481C1C}">
                <a14:useLocalDpi xmlns:a14="http://schemas.microsoft.com/office/drawing/2010/main" xmlns="" val="0"/>
              </a:ext>
            </a:extLst>
          </a:blip>
          <a:stretch>
            <a:fillRect/>
          </a:stretch>
        </p:blipFill>
        <p:spPr>
          <a:xfrm>
            <a:off x="6776750" y="427549"/>
            <a:ext cx="4762500" cy="3152775"/>
          </a:xfrm>
          <a:prstGeom prst="rect">
            <a:avLst/>
          </a:prstGeom>
        </p:spPr>
      </p:pic>
      <p:pic>
        <p:nvPicPr>
          <p:cNvPr id="10" name="Picture 9" descr="An old photo of a building&#10;&#10;Description automatically generated">
            <a:extLst>
              <a:ext uri="{FF2B5EF4-FFF2-40B4-BE49-F238E27FC236}">
                <a16:creationId xmlns="" xmlns:a16="http://schemas.microsoft.com/office/drawing/2014/main" id="{8CFEB435-9096-4443-B07A-E92FDE316D6C}"/>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6862475" y="3694081"/>
            <a:ext cx="4591050" cy="2486660"/>
          </a:xfrm>
          <a:prstGeom prst="rect">
            <a:avLst/>
          </a:prstGeom>
        </p:spPr>
      </p:pic>
    </p:spTree>
    <p:extLst>
      <p:ext uri="{BB962C8B-B14F-4D97-AF65-F5344CB8AC3E}">
        <p14:creationId xmlns:p14="http://schemas.microsoft.com/office/powerpoint/2010/main" xmlns="" val="3012131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58153EC8-8E01-4D70-B575-24ABD35A11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638812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ADDD4A36-06B0-44EF-B9DC-B8C79E6B8B11}"/>
              </a:ext>
            </a:extLst>
          </p:cNvPr>
          <p:cNvSpPr>
            <a:spLocks noGrp="1"/>
          </p:cNvSpPr>
          <p:nvPr>
            <p:ph type="ctrTitle"/>
          </p:nvPr>
        </p:nvSpPr>
        <p:spPr>
          <a:xfrm>
            <a:off x="652750" y="657498"/>
            <a:ext cx="4806184" cy="3644537"/>
          </a:xfrm>
          <a:noFill/>
        </p:spPr>
        <p:txBody>
          <a:bodyPr>
            <a:normAutofit fontScale="90000"/>
          </a:bodyPr>
          <a:lstStyle/>
          <a:p>
            <a:pPr algn="l"/>
            <a:r>
              <a:rPr lang="en-US" sz="2700" b="1" u="sng" dirty="0">
                <a:solidFill>
                  <a:schemeClr val="bg1"/>
                </a:solidFill>
                <a:latin typeface="Times New Roman" panose="02020603050405020304" pitchFamily="18" charset="0"/>
                <a:cs typeface="Times New Roman" panose="02020603050405020304" pitchFamily="18" charset="0"/>
              </a:rPr>
              <a:t>The Architecture:</a:t>
            </a:r>
            <a:r>
              <a:rPr lang="en-US" sz="2700" dirty="0">
                <a:solidFill>
                  <a:schemeClr val="bg1"/>
                </a:solidFill>
                <a:latin typeface="Times New Roman" panose="02020603050405020304" pitchFamily="18" charset="0"/>
                <a:cs typeface="Times New Roman" panose="02020603050405020304" pitchFamily="18" charset="0"/>
              </a:rPr>
              <a:t> </a:t>
            </a:r>
            <a:r>
              <a:rPr lang="en-US" sz="2000" dirty="0">
                <a:solidFill>
                  <a:schemeClr val="bg1"/>
                </a:solidFill>
                <a:latin typeface="Times New Roman" panose="02020603050405020304" pitchFamily="18" charset="0"/>
                <a:cs typeface="Times New Roman" panose="02020603050405020304" pitchFamily="18" charset="0"/>
              </a:rPr>
              <a:t>The buildings that make up the campus of the Home reflect architect Clark’s proficiency with the design of buildings in the Classical Revival Style, and in this case with strong Georgian and Colonial influences.  </a:t>
            </a:r>
            <a:br>
              <a:rPr lang="en-US" sz="2000" dirty="0">
                <a:solidFill>
                  <a:schemeClr val="bg1"/>
                </a:solidFill>
                <a:latin typeface="Times New Roman" panose="02020603050405020304" pitchFamily="18" charset="0"/>
                <a:cs typeface="Times New Roman" panose="02020603050405020304" pitchFamily="18" charset="0"/>
              </a:rPr>
            </a:br>
            <a:r>
              <a:rPr lang="en-US" sz="2000" dirty="0">
                <a:solidFill>
                  <a:schemeClr val="bg1"/>
                </a:solidFill>
                <a:latin typeface="Times New Roman" panose="02020603050405020304" pitchFamily="18" charset="0"/>
                <a:cs typeface="Times New Roman" panose="02020603050405020304" pitchFamily="18" charset="0"/>
              </a:rPr>
              <a:t/>
            </a:r>
            <a:br>
              <a:rPr lang="en-US" sz="2000" dirty="0">
                <a:solidFill>
                  <a:schemeClr val="bg1"/>
                </a:solidFill>
                <a:latin typeface="Times New Roman" panose="02020603050405020304" pitchFamily="18" charset="0"/>
                <a:cs typeface="Times New Roman" panose="02020603050405020304" pitchFamily="18" charset="0"/>
              </a:rPr>
            </a:br>
            <a:r>
              <a:rPr lang="en-US" sz="2000" dirty="0">
                <a:solidFill>
                  <a:schemeClr val="bg1"/>
                </a:solidFill>
                <a:latin typeface="Times New Roman" panose="02020603050405020304" pitchFamily="18" charset="0"/>
                <a:cs typeface="Times New Roman" panose="02020603050405020304" pitchFamily="18" charset="0"/>
              </a:rPr>
              <a:t>Notable details including porches and pediments supported by columns, projecting bays, decorative stonework, dormer windows, and richly expressed chimneys at the side elevations.</a:t>
            </a:r>
            <a:br>
              <a:rPr lang="en-US" sz="2000" dirty="0">
                <a:solidFill>
                  <a:schemeClr val="bg1"/>
                </a:solidFill>
                <a:latin typeface="Times New Roman" panose="02020603050405020304" pitchFamily="18" charset="0"/>
                <a:cs typeface="Times New Roman" panose="02020603050405020304" pitchFamily="18" charset="0"/>
              </a:rPr>
            </a:br>
            <a:r>
              <a:rPr lang="en-US" sz="2000" dirty="0">
                <a:solidFill>
                  <a:schemeClr val="bg1"/>
                </a:solidFill>
                <a:latin typeface="Times New Roman" panose="02020603050405020304" pitchFamily="18" charset="0"/>
                <a:cs typeface="Times New Roman" panose="02020603050405020304" pitchFamily="18" charset="0"/>
              </a:rPr>
              <a:t>  </a:t>
            </a:r>
            <a:br>
              <a:rPr lang="en-US" sz="2000" dirty="0">
                <a:solidFill>
                  <a:schemeClr val="bg1"/>
                </a:solidFill>
                <a:latin typeface="Times New Roman" panose="02020603050405020304" pitchFamily="18" charset="0"/>
                <a:cs typeface="Times New Roman" panose="02020603050405020304" pitchFamily="18" charset="0"/>
              </a:rPr>
            </a:br>
            <a:r>
              <a:rPr lang="en-US" sz="2000" dirty="0">
                <a:solidFill>
                  <a:schemeClr val="bg1"/>
                </a:solidFill>
                <a:latin typeface="Times New Roman" panose="02020603050405020304" pitchFamily="18" charset="0"/>
                <a:cs typeface="Times New Roman" panose="02020603050405020304" pitchFamily="18" charset="0"/>
              </a:rPr>
              <a:t>Clark’s design also sought to address safety concerns for a children’s home, with all of the buildings be constructed of concrete, brick, and terra cotta, making them fireproof.</a:t>
            </a:r>
            <a:r>
              <a:rPr lang="en-US" sz="1800" dirty="0">
                <a:solidFill>
                  <a:schemeClr val="bg1"/>
                </a:solidFill>
                <a:latin typeface="Times New Roman" panose="02020603050405020304" pitchFamily="18" charset="0"/>
                <a:cs typeface="Times New Roman" panose="02020603050405020304" pitchFamily="18" charset="0"/>
              </a:rPr>
              <a:t/>
            </a:r>
            <a:br>
              <a:rPr lang="en-US" sz="1800" dirty="0">
                <a:solidFill>
                  <a:schemeClr val="bg1"/>
                </a:solidFill>
                <a:latin typeface="Times New Roman" panose="02020603050405020304" pitchFamily="18" charset="0"/>
                <a:cs typeface="Times New Roman" panose="02020603050405020304" pitchFamily="18" charset="0"/>
              </a:rPr>
            </a:br>
            <a:endParaRPr lang="en-US" sz="1800" dirty="0">
              <a:solidFill>
                <a:schemeClr val="bg1"/>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 xmlns:a16="http://schemas.microsoft.com/office/drawing/2014/main" id="{481E272E-24C2-4B83-A883-8BE0E5F76594}"/>
              </a:ext>
            </a:extLst>
          </p:cNvPr>
          <p:cNvSpPr>
            <a:spLocks noGrp="1"/>
          </p:cNvSpPr>
          <p:nvPr>
            <p:ph type="subTitle" idx="1"/>
          </p:nvPr>
        </p:nvSpPr>
        <p:spPr>
          <a:xfrm>
            <a:off x="652750" y="4302035"/>
            <a:ext cx="4806184" cy="1915885"/>
          </a:xfrm>
          <a:noFill/>
        </p:spPr>
        <p:txBody>
          <a:bodyPr>
            <a:normAutofit/>
          </a:bodyPr>
          <a:lstStyle/>
          <a:p>
            <a:pPr algn="l"/>
            <a:r>
              <a:rPr lang="en-US" dirty="0">
                <a:solidFill>
                  <a:schemeClr val="bg1"/>
                </a:solidFill>
                <a:latin typeface="Times New Roman" panose="02020603050405020304" pitchFamily="18" charset="0"/>
                <a:cs typeface="Times New Roman" panose="02020603050405020304" pitchFamily="18" charset="0"/>
              </a:rPr>
              <a:t>Floor Plans:  </a:t>
            </a:r>
            <a:r>
              <a:rPr lang="en-US" sz="1800" dirty="0">
                <a:solidFill>
                  <a:schemeClr val="bg1"/>
                </a:solidFill>
                <a:latin typeface="Times New Roman" panose="02020603050405020304" pitchFamily="18" charset="0"/>
                <a:cs typeface="Times New Roman" panose="02020603050405020304" pitchFamily="18" charset="0"/>
              </a:rPr>
              <a:t>Clark recognized the importance of the layouts of the building providing the children and staff with healthy spaces for both living and learning.  His design allowed for generous ceiling heights and multiple windows for light and air, as well as common areas for study and indoor play.</a:t>
            </a:r>
            <a:endParaRPr lang="en-US" sz="1800" dirty="0">
              <a:solidFill>
                <a:schemeClr val="bg1"/>
              </a:solidFill>
            </a:endParaRPr>
          </a:p>
        </p:txBody>
      </p:sp>
      <p:sp>
        <p:nvSpPr>
          <p:cNvPr id="4" name="Footer Placeholder 3">
            <a:extLst>
              <a:ext uri="{FF2B5EF4-FFF2-40B4-BE49-F238E27FC236}">
                <a16:creationId xmlns="" xmlns:a16="http://schemas.microsoft.com/office/drawing/2014/main" id="{812D8B40-306E-4A01-86F9-FADCC3E965B5}"/>
              </a:ext>
            </a:extLst>
          </p:cNvPr>
          <p:cNvSpPr>
            <a:spLocks noGrp="1"/>
          </p:cNvSpPr>
          <p:nvPr>
            <p:ph type="ftr" sz="quarter" idx="11"/>
          </p:nvPr>
        </p:nvSpPr>
        <p:spPr>
          <a:xfrm>
            <a:off x="649224" y="6356350"/>
            <a:ext cx="4754880" cy="365125"/>
          </a:xfrm>
          <a:noFill/>
        </p:spPr>
        <p:txBody>
          <a:bodyPr>
            <a:normAutofit/>
          </a:bodyPr>
          <a:lstStyle/>
          <a:p>
            <a:pPr algn="l">
              <a:spcAft>
                <a:spcPts val="600"/>
              </a:spcAft>
            </a:pPr>
            <a:r>
              <a:rPr lang="en-US" dirty="0">
                <a:solidFill>
                  <a:schemeClr val="bg1">
                    <a:alpha val="80000"/>
                  </a:schemeClr>
                </a:solidFill>
              </a:rPr>
              <a:t>The Episcopal Home for Children</a:t>
            </a:r>
          </a:p>
        </p:txBody>
      </p:sp>
      <p:sp>
        <p:nvSpPr>
          <p:cNvPr id="8" name="TextBox 7">
            <a:extLst>
              <a:ext uri="{FF2B5EF4-FFF2-40B4-BE49-F238E27FC236}">
                <a16:creationId xmlns="" xmlns:a16="http://schemas.microsoft.com/office/drawing/2014/main" id="{46E1F2FB-1836-4E9B-BD13-1F2611DF2AF1}"/>
              </a:ext>
            </a:extLst>
          </p:cNvPr>
          <p:cNvSpPr txBox="1"/>
          <p:nvPr/>
        </p:nvSpPr>
        <p:spPr>
          <a:xfrm>
            <a:off x="4247535" y="2271252"/>
            <a:ext cx="5338917" cy="984710"/>
          </a:xfrm>
          <a:prstGeom prst="rect">
            <a:avLst/>
          </a:prstGeom>
          <a:noFill/>
        </p:spPr>
        <p:txBody>
          <a:bodyPr wrap="square" rtlCol="0">
            <a:spAutoFit/>
          </a:bodyPr>
          <a:lstStyle/>
          <a:p>
            <a:endParaRPr lang="en-US" dirty="0"/>
          </a:p>
        </p:txBody>
      </p:sp>
      <p:pic>
        <p:nvPicPr>
          <p:cNvPr id="9" name="Picture 8" descr="A close up of a map&#10;&#10;Description automatically generated">
            <a:extLst>
              <a:ext uri="{FF2B5EF4-FFF2-40B4-BE49-F238E27FC236}">
                <a16:creationId xmlns="" xmlns:a16="http://schemas.microsoft.com/office/drawing/2014/main" id="{F7DD4625-3B52-4639-8D1B-5E7394B9755F}"/>
              </a:ext>
            </a:extLst>
          </p:cNvPr>
          <p:cNvPicPr/>
          <p:nvPr/>
        </p:nvPicPr>
        <p:blipFill>
          <a:blip r:embed="rId2" cstate="print">
            <a:extLst>
              <a:ext uri="{28A0092B-C50C-407E-A947-70E740481C1C}">
                <a14:useLocalDpi xmlns:a14="http://schemas.microsoft.com/office/drawing/2010/main" xmlns="" val="0"/>
              </a:ext>
            </a:extLst>
          </a:blip>
          <a:stretch>
            <a:fillRect/>
          </a:stretch>
        </p:blipFill>
        <p:spPr>
          <a:xfrm>
            <a:off x="7040879" y="383532"/>
            <a:ext cx="4507865" cy="3381375"/>
          </a:xfrm>
          <a:prstGeom prst="rect">
            <a:avLst/>
          </a:prstGeom>
        </p:spPr>
      </p:pic>
      <p:pic>
        <p:nvPicPr>
          <p:cNvPr id="10" name="Picture 9" descr="A close up of a device&#10;&#10;Description automatically generated">
            <a:extLst>
              <a:ext uri="{FF2B5EF4-FFF2-40B4-BE49-F238E27FC236}">
                <a16:creationId xmlns="" xmlns:a16="http://schemas.microsoft.com/office/drawing/2014/main" id="{748A4A5E-0DBD-47BE-995B-68342DF19FEB}"/>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7423148" y="4066893"/>
            <a:ext cx="3743325" cy="2371725"/>
          </a:xfrm>
          <a:prstGeom prst="rect">
            <a:avLst/>
          </a:prstGeom>
        </p:spPr>
      </p:pic>
    </p:spTree>
    <p:extLst>
      <p:ext uri="{BB962C8B-B14F-4D97-AF65-F5344CB8AC3E}">
        <p14:creationId xmlns:p14="http://schemas.microsoft.com/office/powerpoint/2010/main" xmlns="" val="733138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58153EC8-8E01-4D70-B575-24ABD35A11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638812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ADDD4A36-06B0-44EF-B9DC-B8C79E6B8B11}"/>
              </a:ext>
            </a:extLst>
          </p:cNvPr>
          <p:cNvSpPr>
            <a:spLocks noGrp="1"/>
          </p:cNvSpPr>
          <p:nvPr>
            <p:ph type="ctrTitle"/>
          </p:nvPr>
        </p:nvSpPr>
        <p:spPr>
          <a:xfrm>
            <a:off x="652750" y="528646"/>
            <a:ext cx="4806184" cy="4103316"/>
          </a:xfrm>
          <a:noFill/>
        </p:spPr>
        <p:txBody>
          <a:bodyPr>
            <a:normAutofit fontScale="90000"/>
          </a:bodyPr>
          <a:lstStyle/>
          <a:p>
            <a:pPr algn="l"/>
            <a:r>
              <a:rPr lang="en-US" sz="2700" b="1" u="sng" dirty="0">
                <a:solidFill>
                  <a:schemeClr val="bg1"/>
                </a:solidFill>
                <a:latin typeface="Times New Roman" panose="02020603050405020304" pitchFamily="18" charset="0"/>
                <a:cs typeface="Times New Roman" panose="02020603050405020304" pitchFamily="18" charset="0"/>
              </a:rPr>
              <a:t>The Landscape:</a:t>
            </a:r>
            <a:r>
              <a:rPr lang="en-US" sz="2700" dirty="0">
                <a:solidFill>
                  <a:schemeClr val="bg1"/>
                </a:solidFill>
                <a:latin typeface="Times New Roman" panose="02020603050405020304" pitchFamily="18" charset="0"/>
                <a:cs typeface="Times New Roman" panose="02020603050405020304" pitchFamily="18" charset="0"/>
              </a:rPr>
              <a:t> </a:t>
            </a:r>
            <a:r>
              <a:rPr lang="en-US" sz="2000" dirty="0">
                <a:solidFill>
                  <a:schemeClr val="bg1"/>
                </a:solidFill>
                <a:latin typeface="Times New Roman" panose="02020603050405020304" pitchFamily="18" charset="0"/>
                <a:cs typeface="Times New Roman" panose="02020603050405020304" pitchFamily="18" charset="0"/>
              </a:rPr>
              <a:t>The focal point of the landscape plan was the central yard / plaza around which the  three main buildings were grouped.  The plan for this important space consisted of an open lawn area ringed by mature / specimen trees in order to help define it as well as to provide shade for its use during the warm months.  </a:t>
            </a:r>
            <a:br>
              <a:rPr lang="en-US" sz="2000" dirty="0">
                <a:solidFill>
                  <a:schemeClr val="bg1"/>
                </a:solidFill>
                <a:latin typeface="Times New Roman" panose="02020603050405020304" pitchFamily="18" charset="0"/>
                <a:cs typeface="Times New Roman" panose="02020603050405020304" pitchFamily="18" charset="0"/>
              </a:rPr>
            </a:br>
            <a:r>
              <a:rPr lang="en-US" sz="2000" dirty="0">
                <a:solidFill>
                  <a:schemeClr val="bg1"/>
                </a:solidFill>
                <a:latin typeface="Times New Roman" panose="02020603050405020304" pitchFamily="18" charset="0"/>
                <a:cs typeface="Times New Roman" panose="02020603050405020304" pitchFamily="18" charset="0"/>
              </a:rPr>
              <a:t/>
            </a:r>
            <a:br>
              <a:rPr lang="en-US" sz="2000" dirty="0">
                <a:solidFill>
                  <a:schemeClr val="bg1"/>
                </a:solidFill>
                <a:latin typeface="Times New Roman" panose="02020603050405020304" pitchFamily="18" charset="0"/>
                <a:cs typeface="Times New Roman" panose="02020603050405020304" pitchFamily="18" charset="0"/>
              </a:rPr>
            </a:br>
            <a:r>
              <a:rPr lang="en-US" sz="2000" dirty="0">
                <a:solidFill>
                  <a:schemeClr val="bg1"/>
                </a:solidFill>
                <a:latin typeface="Times New Roman" panose="02020603050405020304" pitchFamily="18" charset="0"/>
                <a:cs typeface="Times New Roman" panose="02020603050405020304" pitchFamily="18" charset="0"/>
              </a:rPr>
              <a:t>The landscape plan was intentionally designed to be simple to allow for its active use and limit the amount of expense needed for its upkeep.  </a:t>
            </a:r>
            <a:br>
              <a:rPr lang="en-US" sz="2000" dirty="0">
                <a:solidFill>
                  <a:schemeClr val="bg1"/>
                </a:solidFill>
                <a:latin typeface="Times New Roman" panose="02020603050405020304" pitchFamily="18" charset="0"/>
                <a:cs typeface="Times New Roman" panose="02020603050405020304" pitchFamily="18" charset="0"/>
              </a:rPr>
            </a:br>
            <a:r>
              <a:rPr lang="en-US" sz="2000" dirty="0">
                <a:solidFill>
                  <a:schemeClr val="bg1"/>
                </a:solidFill>
                <a:latin typeface="Times New Roman" panose="02020603050405020304" pitchFamily="18" charset="0"/>
                <a:cs typeface="Times New Roman" panose="02020603050405020304" pitchFamily="18" charset="0"/>
              </a:rPr>
              <a:t/>
            </a:r>
            <a:br>
              <a:rPr lang="en-US" sz="2000" dirty="0">
                <a:solidFill>
                  <a:schemeClr val="bg1"/>
                </a:solidFill>
                <a:latin typeface="Times New Roman" panose="02020603050405020304" pitchFamily="18" charset="0"/>
                <a:cs typeface="Times New Roman" panose="02020603050405020304" pitchFamily="18" charset="0"/>
              </a:rPr>
            </a:br>
            <a:r>
              <a:rPr lang="en-US" sz="2000" dirty="0">
                <a:solidFill>
                  <a:schemeClr val="bg1"/>
                </a:solidFill>
                <a:latin typeface="Times New Roman" panose="02020603050405020304" pitchFamily="18" charset="0"/>
                <a:cs typeface="Times New Roman" panose="02020603050405020304" pitchFamily="18" charset="0"/>
              </a:rPr>
              <a:t>The large open lawn area was designed for use as athletic fields with buffering from the adjacent properties provided by the planting of trees at the perimeter. </a:t>
            </a:r>
            <a:br>
              <a:rPr lang="en-US" sz="2000" dirty="0">
                <a:solidFill>
                  <a:schemeClr val="bg1"/>
                </a:solidFill>
                <a:latin typeface="Times New Roman" panose="02020603050405020304" pitchFamily="18" charset="0"/>
                <a:cs typeface="Times New Roman" panose="02020603050405020304" pitchFamily="18" charset="0"/>
              </a:rPr>
            </a:b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 xmlns:a16="http://schemas.microsoft.com/office/drawing/2014/main" id="{481E272E-24C2-4B83-A883-8BE0E5F76594}"/>
              </a:ext>
            </a:extLst>
          </p:cNvPr>
          <p:cNvSpPr>
            <a:spLocks noGrp="1"/>
          </p:cNvSpPr>
          <p:nvPr>
            <p:ph type="subTitle" idx="1"/>
          </p:nvPr>
        </p:nvSpPr>
        <p:spPr>
          <a:xfrm>
            <a:off x="652750" y="4631961"/>
            <a:ext cx="4806184" cy="1585959"/>
          </a:xfrm>
          <a:noFill/>
        </p:spPr>
        <p:txBody>
          <a:bodyPr>
            <a:normAutofit/>
          </a:bodyPr>
          <a:lstStyle/>
          <a:p>
            <a:pPr algn="l"/>
            <a:r>
              <a:rPr lang="en-US" dirty="0">
                <a:solidFill>
                  <a:schemeClr val="bg1"/>
                </a:solidFill>
                <a:latin typeface="Times New Roman" panose="02020603050405020304" pitchFamily="18" charset="0"/>
                <a:cs typeface="Times New Roman" panose="02020603050405020304" pitchFamily="18" charset="0"/>
              </a:rPr>
              <a:t>Plantings:  </a:t>
            </a:r>
            <a:r>
              <a:rPr lang="en-US" sz="1800" dirty="0">
                <a:solidFill>
                  <a:schemeClr val="bg1"/>
                </a:solidFill>
                <a:latin typeface="Times New Roman" panose="02020603050405020304" pitchFamily="18" charset="0"/>
                <a:cs typeface="Times New Roman" panose="02020603050405020304" pitchFamily="18" charset="0"/>
              </a:rPr>
              <a:t>Clark sought to minimize the visual impact of the buildings on the residential streets through the use of a more robust planting plan consisting of the use of hedges, and holly and evergreen trees.</a:t>
            </a:r>
            <a:endParaRPr lang="en-US" sz="1800" dirty="0">
              <a:solidFill>
                <a:schemeClr val="bg1"/>
              </a:solidFill>
            </a:endParaRPr>
          </a:p>
        </p:txBody>
      </p:sp>
      <p:sp>
        <p:nvSpPr>
          <p:cNvPr id="4" name="Footer Placeholder 3">
            <a:extLst>
              <a:ext uri="{FF2B5EF4-FFF2-40B4-BE49-F238E27FC236}">
                <a16:creationId xmlns="" xmlns:a16="http://schemas.microsoft.com/office/drawing/2014/main" id="{812D8B40-306E-4A01-86F9-FADCC3E965B5}"/>
              </a:ext>
            </a:extLst>
          </p:cNvPr>
          <p:cNvSpPr>
            <a:spLocks noGrp="1"/>
          </p:cNvSpPr>
          <p:nvPr>
            <p:ph type="ftr" sz="quarter" idx="11"/>
          </p:nvPr>
        </p:nvSpPr>
        <p:spPr>
          <a:xfrm>
            <a:off x="649224" y="6356350"/>
            <a:ext cx="4754880" cy="365125"/>
          </a:xfrm>
          <a:noFill/>
        </p:spPr>
        <p:txBody>
          <a:bodyPr>
            <a:normAutofit/>
          </a:bodyPr>
          <a:lstStyle/>
          <a:p>
            <a:pPr algn="l">
              <a:spcAft>
                <a:spcPts val="600"/>
              </a:spcAft>
            </a:pPr>
            <a:r>
              <a:rPr lang="en-US" dirty="0">
                <a:solidFill>
                  <a:schemeClr val="bg1">
                    <a:alpha val="80000"/>
                  </a:schemeClr>
                </a:solidFill>
              </a:rPr>
              <a:t>The Episcopal Home for Children</a:t>
            </a:r>
          </a:p>
        </p:txBody>
      </p:sp>
      <p:sp>
        <p:nvSpPr>
          <p:cNvPr id="8" name="TextBox 7">
            <a:extLst>
              <a:ext uri="{FF2B5EF4-FFF2-40B4-BE49-F238E27FC236}">
                <a16:creationId xmlns="" xmlns:a16="http://schemas.microsoft.com/office/drawing/2014/main" id="{46E1F2FB-1836-4E9B-BD13-1F2611DF2AF1}"/>
              </a:ext>
            </a:extLst>
          </p:cNvPr>
          <p:cNvSpPr txBox="1"/>
          <p:nvPr/>
        </p:nvSpPr>
        <p:spPr>
          <a:xfrm>
            <a:off x="4247535" y="2271252"/>
            <a:ext cx="5338917" cy="984710"/>
          </a:xfrm>
          <a:prstGeom prst="rect">
            <a:avLst/>
          </a:prstGeom>
          <a:noFill/>
        </p:spPr>
        <p:txBody>
          <a:bodyPr wrap="square" rtlCol="0">
            <a:spAutoFit/>
          </a:bodyPr>
          <a:lstStyle/>
          <a:p>
            <a:endParaRPr lang="en-US" dirty="0"/>
          </a:p>
        </p:txBody>
      </p:sp>
      <p:pic>
        <p:nvPicPr>
          <p:cNvPr id="11" name="Picture 10" descr="A picture containing grass, outdoor, tree, field&#10;&#10;Description automatically generated">
            <a:extLst>
              <a:ext uri="{FF2B5EF4-FFF2-40B4-BE49-F238E27FC236}">
                <a16:creationId xmlns="" xmlns:a16="http://schemas.microsoft.com/office/drawing/2014/main" id="{2692AD4A-6D23-4BD2-8774-21DAD1808B25}"/>
              </a:ext>
            </a:extLst>
          </p:cNvPr>
          <p:cNvPicPr/>
          <p:nvPr/>
        </p:nvPicPr>
        <p:blipFill>
          <a:blip r:embed="rId2" cstate="print">
            <a:extLst>
              <a:ext uri="{28A0092B-C50C-407E-A947-70E740481C1C}">
                <a14:useLocalDpi xmlns:a14="http://schemas.microsoft.com/office/drawing/2010/main" xmlns="" val="0"/>
              </a:ext>
            </a:extLst>
          </a:blip>
          <a:stretch>
            <a:fillRect/>
          </a:stretch>
        </p:blipFill>
        <p:spPr>
          <a:xfrm>
            <a:off x="7173046" y="528645"/>
            <a:ext cx="4157290" cy="2513092"/>
          </a:xfrm>
          <a:prstGeom prst="rect">
            <a:avLst/>
          </a:prstGeom>
        </p:spPr>
      </p:pic>
      <p:pic>
        <p:nvPicPr>
          <p:cNvPr id="12" name="Picture 11" descr="A picture containing building, outdoor, tree, grass&#10;&#10;Description automatically generated">
            <a:extLst>
              <a:ext uri="{FF2B5EF4-FFF2-40B4-BE49-F238E27FC236}">
                <a16:creationId xmlns="" xmlns:a16="http://schemas.microsoft.com/office/drawing/2014/main" id="{43FE7C53-E6B0-4F18-AAC6-75812333645E}"/>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7083110" y="3370454"/>
            <a:ext cx="4337161" cy="2900355"/>
          </a:xfrm>
          <a:prstGeom prst="rect">
            <a:avLst/>
          </a:prstGeom>
        </p:spPr>
      </p:pic>
    </p:spTree>
    <p:extLst>
      <p:ext uri="{BB962C8B-B14F-4D97-AF65-F5344CB8AC3E}">
        <p14:creationId xmlns:p14="http://schemas.microsoft.com/office/powerpoint/2010/main" xmlns="" val="2754454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58153EC8-8E01-4D70-B575-24ABD35A11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638812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ADDD4A36-06B0-44EF-B9DC-B8C79E6B8B11}"/>
              </a:ext>
            </a:extLst>
          </p:cNvPr>
          <p:cNvSpPr>
            <a:spLocks noGrp="1"/>
          </p:cNvSpPr>
          <p:nvPr>
            <p:ph type="ctrTitle"/>
          </p:nvPr>
        </p:nvSpPr>
        <p:spPr>
          <a:xfrm>
            <a:off x="652750" y="410816"/>
            <a:ext cx="4806184" cy="3891219"/>
          </a:xfrm>
          <a:noFill/>
        </p:spPr>
        <p:txBody>
          <a:bodyPr>
            <a:normAutofit fontScale="90000"/>
          </a:bodyPr>
          <a:lstStyle/>
          <a:p>
            <a:pPr algn="l"/>
            <a:r>
              <a:rPr lang="en-US" sz="2700" b="1" u="sng" dirty="0">
                <a:solidFill>
                  <a:schemeClr val="bg1"/>
                </a:solidFill>
                <a:latin typeface="Times New Roman" panose="02020603050405020304" pitchFamily="18" charset="0"/>
                <a:cs typeface="Times New Roman" panose="02020603050405020304" pitchFamily="18" charset="0"/>
              </a:rPr>
              <a:t>Statement of Significance:</a:t>
            </a:r>
            <a:r>
              <a:rPr lang="en-US" sz="2700" b="1" dirty="0">
                <a:solidFill>
                  <a:schemeClr val="bg1"/>
                </a:solidFill>
                <a:latin typeface="Times New Roman" panose="02020603050405020304" pitchFamily="18" charset="0"/>
                <a:cs typeface="Times New Roman" panose="02020603050405020304" pitchFamily="18" charset="0"/>
              </a:rPr>
              <a:t>  </a:t>
            </a:r>
            <a:r>
              <a:rPr lang="en-US" sz="2000" dirty="0">
                <a:solidFill>
                  <a:schemeClr val="bg1"/>
                </a:solidFill>
                <a:latin typeface="Times New Roman" panose="02020603050405020304" pitchFamily="18" charset="0"/>
                <a:cs typeface="Times New Roman" panose="02020603050405020304" pitchFamily="18" charset="0"/>
              </a:rPr>
              <a:t>The Progressive Era saw the attempt to address a number of critical issues facing the nation, including the care and treatment of children.</a:t>
            </a:r>
            <a:br>
              <a:rPr lang="en-US" sz="2000" dirty="0">
                <a:solidFill>
                  <a:schemeClr val="bg1"/>
                </a:solidFill>
                <a:latin typeface="Times New Roman" panose="02020603050405020304" pitchFamily="18" charset="0"/>
                <a:cs typeface="Times New Roman" panose="02020603050405020304" pitchFamily="18" charset="0"/>
              </a:rPr>
            </a:br>
            <a:r>
              <a:rPr lang="en-US" sz="2000" dirty="0">
                <a:solidFill>
                  <a:schemeClr val="bg1"/>
                </a:solidFill>
                <a:latin typeface="Times New Roman" panose="02020603050405020304" pitchFamily="18" charset="0"/>
                <a:cs typeface="Times New Roman" panose="02020603050405020304" pitchFamily="18" charset="0"/>
              </a:rPr>
              <a:t/>
            </a:r>
            <a:br>
              <a:rPr lang="en-US" sz="2000" dirty="0">
                <a:solidFill>
                  <a:schemeClr val="bg1"/>
                </a:solidFill>
                <a:latin typeface="Times New Roman" panose="02020603050405020304" pitchFamily="18" charset="0"/>
                <a:cs typeface="Times New Roman" panose="02020603050405020304" pitchFamily="18" charset="0"/>
              </a:rPr>
            </a:br>
            <a:r>
              <a:rPr lang="en-US" sz="2000" dirty="0">
                <a:solidFill>
                  <a:schemeClr val="bg1"/>
                </a:solidFill>
                <a:latin typeface="Times New Roman" panose="02020603050405020304" pitchFamily="18" charset="0"/>
                <a:cs typeface="Times New Roman" panose="02020603050405020304" pitchFamily="18" charset="0"/>
              </a:rPr>
              <a:t>The Home is significant under </a:t>
            </a:r>
            <a:r>
              <a:rPr lang="en-US" sz="2000" i="1" dirty="0">
                <a:solidFill>
                  <a:schemeClr val="bg1"/>
                </a:solidFill>
                <a:latin typeface="Times New Roman" panose="02020603050405020304" pitchFamily="18" charset="0"/>
                <a:cs typeface="Times New Roman" panose="02020603050405020304" pitchFamily="18" charset="0"/>
              </a:rPr>
              <a:t>National Register Criterion A </a:t>
            </a:r>
            <a:r>
              <a:rPr lang="en-US" sz="2000" dirty="0">
                <a:solidFill>
                  <a:schemeClr val="bg1"/>
                </a:solidFill>
                <a:latin typeface="Times New Roman" panose="02020603050405020304" pitchFamily="18" charset="0"/>
                <a:cs typeface="Times New Roman" panose="02020603050405020304" pitchFamily="18" charset="0"/>
              </a:rPr>
              <a:t>as an example of the nationwide movement that sought to improve the care of vulnerable children through the establishment of institutions.  </a:t>
            </a:r>
            <a:br>
              <a:rPr lang="en-US" sz="2000" dirty="0">
                <a:solidFill>
                  <a:schemeClr val="bg1"/>
                </a:solidFill>
                <a:latin typeface="Times New Roman" panose="02020603050405020304" pitchFamily="18" charset="0"/>
                <a:cs typeface="Times New Roman" panose="02020603050405020304" pitchFamily="18" charset="0"/>
              </a:rPr>
            </a:br>
            <a:r>
              <a:rPr lang="en-US" sz="2000" dirty="0">
                <a:solidFill>
                  <a:schemeClr val="bg1"/>
                </a:solidFill>
                <a:latin typeface="Times New Roman" panose="02020603050405020304" pitchFamily="18" charset="0"/>
                <a:cs typeface="Times New Roman" panose="02020603050405020304" pitchFamily="18" charset="0"/>
              </a:rPr>
              <a:t/>
            </a:r>
            <a:br>
              <a:rPr lang="en-US" sz="2000" dirty="0">
                <a:solidFill>
                  <a:schemeClr val="bg1"/>
                </a:solidFill>
                <a:latin typeface="Times New Roman" panose="02020603050405020304" pitchFamily="18" charset="0"/>
                <a:cs typeface="Times New Roman" panose="02020603050405020304" pitchFamily="18" charset="0"/>
              </a:rPr>
            </a:br>
            <a:r>
              <a:rPr lang="en-US" sz="2000" dirty="0">
                <a:solidFill>
                  <a:schemeClr val="bg1"/>
                </a:solidFill>
                <a:latin typeface="Times New Roman" panose="02020603050405020304" pitchFamily="18" charset="0"/>
                <a:cs typeface="Times New Roman" panose="02020603050405020304" pitchFamily="18" charset="0"/>
              </a:rPr>
              <a:t>The Home is also significant under </a:t>
            </a:r>
            <a:r>
              <a:rPr lang="en-US" sz="2000" i="1" dirty="0">
                <a:solidFill>
                  <a:schemeClr val="bg1"/>
                </a:solidFill>
                <a:latin typeface="Times New Roman" panose="02020603050405020304" pitchFamily="18" charset="0"/>
                <a:cs typeface="Times New Roman" panose="02020603050405020304" pitchFamily="18" charset="0"/>
              </a:rPr>
              <a:t>National Register Criterion C </a:t>
            </a:r>
            <a:r>
              <a:rPr lang="en-US" sz="2000" dirty="0">
                <a:solidFill>
                  <a:schemeClr val="bg1"/>
                </a:solidFill>
                <a:latin typeface="Times New Roman" panose="02020603050405020304" pitchFamily="18" charset="0"/>
                <a:cs typeface="Times New Roman" panose="02020603050405020304" pitchFamily="18" charset="0"/>
              </a:rPr>
              <a:t>for being both a notable example of the design of a children’s home and the work of a recognized master in the field of architecture, Appleton P. Clark.</a:t>
            </a:r>
          </a:p>
        </p:txBody>
      </p:sp>
      <p:sp>
        <p:nvSpPr>
          <p:cNvPr id="3" name="Subtitle 2">
            <a:extLst>
              <a:ext uri="{FF2B5EF4-FFF2-40B4-BE49-F238E27FC236}">
                <a16:creationId xmlns="" xmlns:a16="http://schemas.microsoft.com/office/drawing/2014/main" id="{481E272E-24C2-4B83-A883-8BE0E5F76594}"/>
              </a:ext>
            </a:extLst>
          </p:cNvPr>
          <p:cNvSpPr>
            <a:spLocks noGrp="1"/>
          </p:cNvSpPr>
          <p:nvPr>
            <p:ph type="subTitle" idx="1"/>
          </p:nvPr>
        </p:nvSpPr>
        <p:spPr>
          <a:xfrm>
            <a:off x="652750" y="4545874"/>
            <a:ext cx="4806184" cy="1672046"/>
          </a:xfrm>
          <a:noFill/>
        </p:spPr>
        <p:txBody>
          <a:bodyPr>
            <a:normAutofit/>
          </a:bodyPr>
          <a:lstStyle/>
          <a:p>
            <a:pPr algn="l"/>
            <a:r>
              <a:rPr lang="en-US" dirty="0">
                <a:solidFill>
                  <a:schemeClr val="bg1"/>
                </a:solidFill>
                <a:latin typeface="Times New Roman" panose="02020603050405020304" pitchFamily="18" charset="0"/>
                <a:cs typeface="Times New Roman" panose="02020603050405020304" pitchFamily="18" charset="0"/>
              </a:rPr>
              <a:t>Clark’s Vision:  </a:t>
            </a:r>
            <a:r>
              <a:rPr lang="en-US" sz="1800" dirty="0">
                <a:solidFill>
                  <a:schemeClr val="bg1"/>
                </a:solidFill>
                <a:latin typeface="Times New Roman" panose="02020603050405020304" pitchFamily="18" charset="0"/>
                <a:cs typeface="Times New Roman" panose="02020603050405020304" pitchFamily="18" charset="0"/>
              </a:rPr>
              <a:t>Clark had a deep interest in the design of institutional campuses, with the goal to “create a collection of institutional buildings that did not look institutional”, which he articulated in his book </a:t>
            </a:r>
            <a:r>
              <a:rPr lang="en-US" sz="1800" i="1" dirty="0">
                <a:solidFill>
                  <a:schemeClr val="bg1"/>
                </a:solidFill>
                <a:latin typeface="Times New Roman" panose="02020603050405020304" pitchFamily="18" charset="0"/>
                <a:cs typeface="Times New Roman" panose="02020603050405020304" pitchFamily="18" charset="0"/>
              </a:rPr>
              <a:t>Institutional Homes for Children</a:t>
            </a:r>
            <a:r>
              <a:rPr lang="en-US" sz="1800" dirty="0">
                <a:solidFill>
                  <a:schemeClr val="bg1"/>
                </a:solidFill>
                <a:latin typeface="Times New Roman" panose="02020603050405020304" pitchFamily="18" charset="0"/>
                <a:cs typeface="Times New Roman" panose="02020603050405020304" pitchFamily="18" charset="0"/>
              </a:rPr>
              <a:t>, 1945.</a:t>
            </a:r>
            <a:r>
              <a:rPr lang="en-US" sz="1800" i="1" dirty="0">
                <a:solidFill>
                  <a:schemeClr val="bg1"/>
                </a:solidFill>
                <a:latin typeface="Times New Roman" panose="02020603050405020304" pitchFamily="18" charset="0"/>
                <a:cs typeface="Times New Roman" panose="02020603050405020304" pitchFamily="18" charset="0"/>
              </a:rPr>
              <a:t>  </a:t>
            </a:r>
            <a:endParaRPr lang="en-US" sz="1800" dirty="0">
              <a:solidFill>
                <a:schemeClr val="bg1"/>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 xmlns:a16="http://schemas.microsoft.com/office/drawing/2014/main" id="{812D8B40-306E-4A01-86F9-FADCC3E965B5}"/>
              </a:ext>
            </a:extLst>
          </p:cNvPr>
          <p:cNvSpPr>
            <a:spLocks noGrp="1"/>
          </p:cNvSpPr>
          <p:nvPr>
            <p:ph type="ftr" sz="quarter" idx="11"/>
          </p:nvPr>
        </p:nvSpPr>
        <p:spPr>
          <a:xfrm>
            <a:off x="649224" y="6356350"/>
            <a:ext cx="4754880" cy="365125"/>
          </a:xfrm>
          <a:noFill/>
        </p:spPr>
        <p:txBody>
          <a:bodyPr>
            <a:normAutofit/>
          </a:bodyPr>
          <a:lstStyle/>
          <a:p>
            <a:pPr algn="l">
              <a:spcAft>
                <a:spcPts val="600"/>
              </a:spcAft>
            </a:pPr>
            <a:r>
              <a:rPr lang="en-US" dirty="0">
                <a:solidFill>
                  <a:schemeClr val="bg1">
                    <a:alpha val="80000"/>
                  </a:schemeClr>
                </a:solidFill>
              </a:rPr>
              <a:t>The Episcopal Home for Children</a:t>
            </a:r>
          </a:p>
        </p:txBody>
      </p:sp>
      <p:sp>
        <p:nvSpPr>
          <p:cNvPr id="8" name="TextBox 7">
            <a:extLst>
              <a:ext uri="{FF2B5EF4-FFF2-40B4-BE49-F238E27FC236}">
                <a16:creationId xmlns="" xmlns:a16="http://schemas.microsoft.com/office/drawing/2014/main" id="{46E1F2FB-1836-4E9B-BD13-1F2611DF2AF1}"/>
              </a:ext>
            </a:extLst>
          </p:cNvPr>
          <p:cNvSpPr txBox="1"/>
          <p:nvPr/>
        </p:nvSpPr>
        <p:spPr>
          <a:xfrm>
            <a:off x="4247535" y="2271252"/>
            <a:ext cx="5338917" cy="984710"/>
          </a:xfrm>
          <a:prstGeom prst="rect">
            <a:avLst/>
          </a:prstGeom>
          <a:noFill/>
        </p:spPr>
        <p:txBody>
          <a:bodyPr wrap="square" rtlCol="0">
            <a:spAutoFit/>
          </a:bodyPr>
          <a:lstStyle/>
          <a:p>
            <a:endParaRPr lang="en-US" dirty="0"/>
          </a:p>
        </p:txBody>
      </p:sp>
      <p:pic>
        <p:nvPicPr>
          <p:cNvPr id="9" name="Picture 8" descr="A house covered in snow&#10;&#10;Description automatically generated">
            <a:extLst>
              <a:ext uri="{FF2B5EF4-FFF2-40B4-BE49-F238E27FC236}">
                <a16:creationId xmlns="" xmlns:a16="http://schemas.microsoft.com/office/drawing/2014/main" id="{CE3BDE41-F263-4400-9D24-88E8D4522FE9}"/>
              </a:ext>
            </a:extLst>
          </p:cNvPr>
          <p:cNvPicPr/>
          <p:nvPr/>
        </p:nvPicPr>
        <p:blipFill>
          <a:blip r:embed="rId2" cstate="print">
            <a:extLst>
              <a:ext uri="{28A0092B-C50C-407E-A947-70E740481C1C}">
                <a14:useLocalDpi xmlns:a14="http://schemas.microsoft.com/office/drawing/2010/main" xmlns="" val="0"/>
              </a:ext>
            </a:extLst>
          </a:blip>
          <a:stretch>
            <a:fillRect/>
          </a:stretch>
        </p:blipFill>
        <p:spPr>
          <a:xfrm>
            <a:off x="7263382" y="3255962"/>
            <a:ext cx="3978596" cy="2729247"/>
          </a:xfrm>
          <a:prstGeom prst="rect">
            <a:avLst/>
          </a:prstGeom>
        </p:spPr>
      </p:pic>
      <p:pic>
        <p:nvPicPr>
          <p:cNvPr id="11" name="Picture 10" descr="A picture containing building, photo, guitar&#10;&#10;Description automatically generated">
            <a:extLst>
              <a:ext uri="{FF2B5EF4-FFF2-40B4-BE49-F238E27FC236}">
                <a16:creationId xmlns="" xmlns:a16="http://schemas.microsoft.com/office/drawing/2014/main" id="{90D6C242-062D-4322-B3AD-26BCDB1E58BD}"/>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rot="16200000">
            <a:off x="7979188" y="179994"/>
            <a:ext cx="2546985" cy="3008630"/>
          </a:xfrm>
          <a:prstGeom prst="rect">
            <a:avLst/>
          </a:prstGeom>
        </p:spPr>
      </p:pic>
    </p:spTree>
    <p:extLst>
      <p:ext uri="{BB962C8B-B14F-4D97-AF65-F5344CB8AC3E}">
        <p14:creationId xmlns:p14="http://schemas.microsoft.com/office/powerpoint/2010/main" xmlns="" val="29612728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1174</Words>
  <Application>Microsoft Office PowerPoint</Application>
  <PresentationFormat>Custom</PresentationFormat>
  <Paragraphs>45</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The Episcopal Home for Children 5901 Utah Avenue, NW</vt:lpstr>
      <vt:lpstr>The Site:  The Episcopal Home for Children is in the Chevy Chase / Barnaby Woods neighborhoods of the District of Columbia in Ward 4.  The site has frontage on two streets and is bounded to the east by Nebraska Avenue, NW, on the west by Utah Avenue, NW, and to the north and west by a public alley.  Single family homes are located adjacent to the east and north west property lines with additional single-family homes located to the north beyond the public alley.   </vt:lpstr>
      <vt:lpstr>The History:  “Since 1894, the Episcopal Center for Children has been a way station for children facing challenges”  The history of the Home has its roots in the efforts of the Reverend William Goss Davenport and his wife Mary Davenport in the 1890’s to seek to address the needs of the nation’s underserved children.  What began as the Bell Home for Poor Children, the Home would see its mission evolve from a convalescent home for children to an orphanage, and then to providing care for emotionally challenged children. begins in the 1890’s with the efforts of the Reverend Willard Goss </vt:lpstr>
      <vt:lpstr>The Individuals:  “He said that he did not care to have any publicity at this time”  In addition to the work of the Davenport’s, the history of the Home is reflective of the combined efforts of individuals who shared their belief in the importance of providing a place for children that could meet their unmet needs.    Among the figures involved in this effort was Mr. Edwin Gould of New York City where he had led the effort to establish the notable Sheltering Arms Children’s Services.  Gould provided the funding for the Home to purchase the nine-acre site for the campus and would continue to support the Home with additional funding for its development.   </vt:lpstr>
      <vt:lpstr>The Architect:  “In his obituary, the Washington Post deemed Appleton P. Clark the “Dean of Architects.”  Architect Appleton P. Clark’s involvement with the Home reflected his deep commitment to the national effort, and in particular within the District, to promote the welfare of children.  Clark served as President and Director of the Washington Sanitary Housing Company which was responsible for the construction of affordable housing for low-income residents.  </vt:lpstr>
      <vt:lpstr>The Plan:  Clark’s plan for the Home reflected the core set of principles that he had established for how “modern” campuses should be designed for children’s homes.  At the same time, Clark recognized the importance of having it be a compatible neighbor with the single-family homes that had come to define the area.   The design sought to create a campus with the modestly scaled two-story buildings grouped around a central yard / plaza.  The siting of the buildings took advantage of the natural topography and were planned to reinforce the residential feel of the design.   </vt:lpstr>
      <vt:lpstr>The Architecture: The buildings that make up the campus of the Home reflect architect Clark’s proficiency with the design of buildings in the Classical Revival Style, and in this case with strong Georgian and Colonial influences.    Notable details including porches and pediments supported by columns, projecting bays, decorative stonework, dormer windows, and richly expressed chimneys at the side elevations.    Clark’s design also sought to address safety concerns for a children’s home, with all of the buildings be constructed of concrete, brick, and terra cotta, making them fireproof. </vt:lpstr>
      <vt:lpstr>The Landscape: The focal point of the landscape plan was the central yard / plaza around which the  three main buildings were grouped.  The plan for this important space consisted of an open lawn area ringed by mature / specimen trees in order to help define it as well as to provide shade for its use during the warm months.    The landscape plan was intentionally designed to be simple to allow for its active use and limit the amount of expense needed for its upkeep.    The large open lawn area was designed for use as athletic fields with buffering from the adjacent properties provided by the planting of trees at the perimeter.  </vt:lpstr>
      <vt:lpstr>Statement of Significance:  The Progressive Era saw the attempt to address a number of critical issues facing the nation, including the care and treatment of children.  The Home is significant under National Register Criterion A as an example of the nationwide movement that sought to improve the care of vulnerable children through the establishment of institutions.    The Home is also significant under National Register Criterion C for being both a notable example of the design of a children’s home and the work of a recognized master in the field of architecture, Appleton P. Clark.</vt:lpstr>
      <vt:lpstr>Period of Significance:  The proposed Period Of Significance is the year 1929 which is when Clark’s vision for the Home was realized with the construction of the campus and three main buildings.    The Home has had a notable history over the following eight decades during which there were major changes to the programming and functions, however, Clark’s plan for the site was left remarkably intact.  Later alterations and new construction do not have the same level of significance, with the defining period being Clark’s design and the construction of the Home. </vt:lpstr>
      <vt:lpstr>Integrity:  Some ninety plus years after its construction, the Home has retained sufficient integrity for significance under Criteria A and C.  The Administration Building is intact on its primary elevations, front and sides, with the only notable alteration consisting of a compatible one-story addition at the rear.    For the Girls’ and Boys’ Buildings, the only notable alteration was to the Girls’ Building consisting of a compatible one-story addition on the side (south) elevation.    All three buildings have retained their character-defining exterior architectural details.</vt:lpstr>
      <vt:lpstr>Boundary Justification:  The proposed boundary encompasses the three historic (Contributing) buildings designed by Clark as well as the central yard / plaza that is the focal point of Clark’s design for the campus.  In addition, the later (Non-Contributing) Libaray / Media Center Building is included as it serves to define this character-defining space.    Clark’s original plan for the Home was more expansive, but was not fully realized, and as such designating this core area that reflects Clark’s vision is appropriate and in-keeping with the guidance found in the National Register Bulletin – Defining Boundaries for National Register Properties.</vt:lpstr>
      <vt:lpstr>Conclusion:  “the improved pleasant surroundings in which the children are placed when compared with some of the old so called “orphan asylums” of the past”  The Home is representative of the national movement for the establishment of “modern” facilities for children’s homes that sought to create campus like spaces to improve the residential and educational care provided.  The Home reflects the growth of the services provided to underserved children during a period of increased need.  The Home is an important example of the work of Clark, and of his work on the design of campuses.</vt:lpstr>
      <vt:lpstr>The Episcopal Home for Children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Episcopal Home for Children 5901 Utah Avenue, NW</dc:title>
  <dc:creator>ANC3G</dc:creator>
  <cp:lastModifiedBy>ANC3G</cp:lastModifiedBy>
  <cp:revision>1</cp:revision>
  <dcterms:modified xsi:type="dcterms:W3CDTF">2021-03-24T15:55:17Z</dcterms:modified>
</cp:coreProperties>
</file>