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0" r:id="rId3"/>
    <p:sldId id="284" r:id="rId4"/>
    <p:sldId id="285" r:id="rId5"/>
    <p:sldId id="283" r:id="rId6"/>
    <p:sldId id="290" r:id="rId7"/>
    <p:sldId id="286" r:id="rId8"/>
    <p:sldId id="287" r:id="rId9"/>
    <p:sldId id="291" r:id="rId10"/>
    <p:sldId id="292" r:id="rId11"/>
    <p:sldId id="293" r:id="rId12"/>
    <p:sldId id="295" r:id="rId13"/>
    <p:sldId id="296" r:id="rId14"/>
    <p:sldId id="297" r:id="rId15"/>
    <p:sldId id="298" r:id="rId16"/>
    <p:sldId id="270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lah, Idriys (DISB)" initials="AI(" lastIdx="1" clrIdx="0">
    <p:extLst>
      <p:ext uri="{19B8F6BF-5375-455C-9EA6-DF929625EA0E}">
        <p15:presenceInfo xmlns:p15="http://schemas.microsoft.com/office/powerpoint/2012/main" userId="S::Idriys.Abdullah@dc.gov::908db7df-c724-4ab9-9b18-b94f34092f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709AF-5477-4613-9FC9-6B10215D9779}" v="3" dt="2020-09-30T20:44:11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1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1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8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5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2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F08B-B312-8946-B74D-655F10CC0DC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6E76-8722-3B48-B6AF-C5E9CC7D5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5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finance.gov/" TargetMode="External"/><Relationship Id="rId2" Type="http://schemas.openxmlformats.org/officeDocument/2006/relationships/hyperlink" Target="http://www.disb.dc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tccomplaintassistant.gov/" TargetMode="External"/><Relationship Id="rId4" Type="http://schemas.openxmlformats.org/officeDocument/2006/relationships/hyperlink" Target="https://www.sec.gov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3274" y="3289731"/>
            <a:ext cx="40620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ＭＳ Ｐゴシック" charset="0"/>
              </a:rPr>
              <a:t>Covid-19 Scams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ＭＳ Ｐゴシック" charset="0"/>
              </a:rPr>
              <a:t>Avoiding Coronavirus  Fraud 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ＭＳ Ｐゴシック" charset="0"/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031" y="191046"/>
            <a:ext cx="7675959" cy="3820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031" y="151260"/>
            <a:ext cx="79119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ＭＳ Ｐゴシック" charset="0"/>
              </a:rPr>
              <a:t>Protecting Your Financial Interests</a:t>
            </a:r>
            <a:endParaRPr lang="en-US" sz="2400" dirty="0">
              <a:solidFill>
                <a:srgbClr val="3366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6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			</a:t>
            </a:r>
            <a:r>
              <a:rPr lang="en-US" b="1" dirty="0"/>
              <a:t>Charitable Contribution </a:t>
            </a:r>
            <a:br>
              <a:rPr lang="en-US" dirty="0"/>
            </a:br>
            <a:r>
              <a:rPr lang="en-US" dirty="0"/>
              <a:t>			</a:t>
            </a:r>
            <a:r>
              <a:rPr lang="en-US" b="1" dirty="0"/>
              <a:t>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Watch out for scams requesting contributions to assist others affected by </a:t>
            </a:r>
            <a:r>
              <a:rPr lang="en-US" dirty="0" err="1"/>
              <a:t>Covid</a:t>
            </a:r>
            <a:r>
              <a:rPr lang="en-US" dirty="0"/>
              <a:t> -19</a:t>
            </a:r>
          </a:p>
          <a:p>
            <a:r>
              <a:rPr lang="en-US" dirty="0"/>
              <a:t> Be careful of any organization contacting you with requests for donations</a:t>
            </a:r>
          </a:p>
          <a:p>
            <a:r>
              <a:rPr lang="en-US" dirty="0"/>
              <a:t>Visit the website or telephone the charity of your choice- you make the initial contact!</a:t>
            </a:r>
          </a:p>
        </p:txBody>
      </p:sp>
    </p:spTree>
    <p:extLst>
      <p:ext uri="{BB962C8B-B14F-4D97-AF65-F5344CB8AC3E}">
        <p14:creationId xmlns:p14="http://schemas.microsoft.com/office/powerpoint/2010/main" val="396310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</a:t>
            </a:r>
            <a:r>
              <a:rPr lang="en-US" sz="4000" b="1" dirty="0"/>
              <a:t>Person in Need Scam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Scammers will use the coronavirus to pose as a  relative or friend who claims to be ill and in need of money. </a:t>
            </a:r>
          </a:p>
          <a:p>
            <a:r>
              <a:rPr lang="en-US" dirty="0"/>
              <a:t>Hang up and call your relative or friend’s phone number to check the story </a:t>
            </a:r>
          </a:p>
          <a:p>
            <a:r>
              <a:rPr lang="en-US" dirty="0"/>
              <a:t>You can also call a different friend or relative to check the caller’s story.</a:t>
            </a:r>
          </a:p>
        </p:txBody>
      </p:sp>
    </p:spTree>
    <p:extLst>
      <p:ext uri="{BB962C8B-B14F-4D97-AF65-F5344CB8AC3E}">
        <p14:creationId xmlns:p14="http://schemas.microsoft.com/office/powerpoint/2010/main" val="169717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				</a:t>
            </a:r>
            <a:r>
              <a:rPr lang="en-US" b="1" dirty="0"/>
              <a:t>Social Security Benefits			          		Scams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Local Social Security Administration (SSA) offices maybe closed due to COVID-19 concerns</a:t>
            </a:r>
          </a:p>
          <a:p>
            <a:r>
              <a:rPr lang="en-US" dirty="0"/>
              <a:t>SSA will not suspend or decrease Social Security  or Supplemental Security Income payments due to the pandemic </a:t>
            </a:r>
          </a:p>
          <a:p>
            <a:r>
              <a:rPr lang="en-US" dirty="0"/>
              <a:t>Any communication that says SSA will suspend or decrease your benefits due to COVID-19 is a scam</a:t>
            </a:r>
          </a:p>
        </p:txBody>
      </p:sp>
    </p:spTree>
    <p:extLst>
      <p:ext uri="{BB962C8B-B14F-4D97-AF65-F5344CB8AC3E}">
        <p14:creationId xmlns:p14="http://schemas.microsoft.com/office/powerpoint/2010/main" val="72154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					</a:t>
            </a:r>
            <a:r>
              <a:rPr lang="en-US" b="1" dirty="0"/>
              <a:t>Contact Tracer Scams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Be wary of texts and phone calls supposedly from contact tracers suggesting you've been exposed to someone with COVID-19 </a:t>
            </a:r>
          </a:p>
          <a:p>
            <a:r>
              <a:rPr lang="en-US" dirty="0"/>
              <a:t>The scam texts include a link that, if clicked, downloads malware to your device </a:t>
            </a:r>
          </a:p>
          <a:p>
            <a:r>
              <a:rPr lang="en-US" dirty="0"/>
              <a:t>Messages from actual contact tracers  will not include a link, ask for money or personal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9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</a:t>
            </a:r>
            <a:br>
              <a:rPr lang="en-US" dirty="0"/>
            </a:br>
            <a:r>
              <a:rPr lang="en-US" dirty="0"/>
              <a:t>			</a:t>
            </a:r>
            <a:r>
              <a:rPr lang="en-US" b="1" dirty="0"/>
              <a:t>Bank and Lender</a:t>
            </a:r>
            <a:br>
              <a:rPr lang="en-US" b="1" dirty="0"/>
            </a:br>
            <a:r>
              <a:rPr lang="en-US" b="1" dirty="0"/>
              <a:t>			Impersonators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Scammers are impersonating financial institutions  with fraudulent help with bills, credit card debt and student loans </a:t>
            </a:r>
          </a:p>
          <a:p>
            <a:r>
              <a:rPr lang="en-US" dirty="0"/>
              <a:t>Small businesses are being given phony promises to help secure bogus disaster loans or grants</a:t>
            </a:r>
          </a:p>
          <a:p>
            <a:r>
              <a:rPr lang="en-US" dirty="0"/>
              <a:t>The goal is to get your personal information,  and steal your identity and hard earned cash!   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723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Who to Contact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District of Columbia Department of Insurance , Securities and Banking</a:t>
            </a:r>
          </a:p>
          <a:p>
            <a:pPr marL="0" indent="0">
              <a:buNone/>
            </a:pPr>
            <a:r>
              <a:rPr lang="en-US" sz="1600" dirty="0"/>
              <a:t>       1050 First St., NE Suite 801, Washington, DC 20002</a:t>
            </a:r>
          </a:p>
          <a:p>
            <a:pPr marL="0" indent="0">
              <a:buNone/>
            </a:pPr>
            <a:r>
              <a:rPr lang="en-US" sz="1600" dirty="0"/>
              <a:t>        (202) 727-8000 </a:t>
            </a:r>
            <a:r>
              <a:rPr lang="en-US" sz="1600" dirty="0">
                <a:hlinkClick r:id="rId2"/>
              </a:rPr>
              <a:t>http://www.disb.dc.gov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/>
              <a:t>Consumer Financial Protection Bureau</a:t>
            </a:r>
          </a:p>
          <a:p>
            <a:pPr marL="0" indent="0">
              <a:buNone/>
            </a:pPr>
            <a:r>
              <a:rPr lang="en-US" sz="1600" dirty="0"/>
              <a:t>       1700 G St, NW, Washington, DC  20552</a:t>
            </a:r>
          </a:p>
          <a:p>
            <a:pPr marL="0" indent="0">
              <a:buNone/>
            </a:pPr>
            <a:r>
              <a:rPr lang="en-US" sz="1600" dirty="0"/>
              <a:t>       (855) 411-2372, </a:t>
            </a:r>
            <a:r>
              <a:rPr lang="en-US" sz="1600" dirty="0">
                <a:hlinkClick r:id="rId3"/>
              </a:rPr>
              <a:t>http://www.consumerfinance.gov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/>
              <a:t>U.S. Securities and Exchange Commission</a:t>
            </a:r>
          </a:p>
          <a:p>
            <a:pPr marL="0" indent="0">
              <a:buNone/>
            </a:pPr>
            <a:r>
              <a:rPr lang="en-US" sz="1600" dirty="0"/>
              <a:t>       100 F Street, NE, Washington, DC 20549</a:t>
            </a:r>
          </a:p>
          <a:p>
            <a:pPr marL="0" indent="0">
              <a:buNone/>
            </a:pPr>
            <a:r>
              <a:rPr lang="en-US" sz="1600" dirty="0"/>
              <a:t>       (202) 942-8088, </a:t>
            </a:r>
            <a:r>
              <a:rPr lang="en-US" sz="1600" dirty="0">
                <a:hlinkClick r:id="rId4"/>
              </a:rPr>
              <a:t>https://www.sec.gov/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Federal Trade Commission</a:t>
            </a:r>
          </a:p>
          <a:p>
            <a:pPr marL="0" indent="0">
              <a:buNone/>
            </a:pPr>
            <a:r>
              <a:rPr lang="en-US" sz="1600" dirty="0"/>
              <a:t>       600 Pennsylvania Ave., NW, Washington, DC 205880</a:t>
            </a:r>
          </a:p>
          <a:p>
            <a:pPr marL="0" indent="0">
              <a:buNone/>
            </a:pPr>
            <a:r>
              <a:rPr lang="en-US" sz="1600" dirty="0"/>
              <a:t>       (202) 326 -2222  </a:t>
            </a:r>
            <a:r>
              <a:rPr lang="en-US" sz="1600" dirty="0">
                <a:hlinkClick r:id="rId5"/>
              </a:rPr>
              <a:t>https://www.ftccomplaintassistant.gov/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012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1894" y="6273224"/>
            <a:ext cx="7464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ＭＳ Ｐゴシック" charset="0"/>
              </a:rPr>
              <a:t>D.C. Department of Insurance, Securities and Banking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ＭＳ Ｐゴシック" charset="0"/>
              </a:rPr>
            </a:b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1529" y="2017385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Questions???</a:t>
            </a:r>
          </a:p>
        </p:txBody>
      </p:sp>
      <p:sp>
        <p:nvSpPr>
          <p:cNvPr id="3" name="AutoShape 2" descr="Image result for african american senior citiz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african american senior citize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nrn.com/site-files/nrn.com/files/imagecache/medium_img/uploads/2013/01/stockseniorspro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09" y="2994213"/>
            <a:ext cx="4539640" cy="25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1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Regulate financial services businesses in the District </a:t>
            </a:r>
          </a:p>
          <a:p>
            <a:r>
              <a:rPr lang="en-US" dirty="0"/>
              <a:t>Administer insurance, securities and banking laws, rules and regulations</a:t>
            </a:r>
          </a:p>
          <a:p>
            <a:r>
              <a:rPr lang="en-US" dirty="0"/>
              <a:t>Develop and improve market conditions</a:t>
            </a:r>
          </a:p>
          <a:p>
            <a:r>
              <a:rPr lang="en-US" dirty="0"/>
              <a:t>Attract and retain financial services firms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9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Ensure residents have choices in financial services and are treated fairly by companies and individuals that provide services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b="1" dirty="0"/>
              <a:t>Who We Regulate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Insurance companies      Investment advisors</a:t>
            </a:r>
          </a:p>
          <a:p>
            <a:pPr marL="0" indent="0">
              <a:buNone/>
            </a:pPr>
            <a:r>
              <a:rPr lang="en-US" dirty="0"/>
              <a:t>Broker-dealers                  Banks</a:t>
            </a:r>
          </a:p>
          <a:p>
            <a:pPr marL="0" indent="0">
              <a:buNone/>
            </a:pPr>
            <a:r>
              <a:rPr lang="en-US" dirty="0"/>
              <a:t>Check cashers                   Mortgage lenders</a:t>
            </a:r>
          </a:p>
          <a:p>
            <a:pPr marL="0" indent="0">
              <a:buNone/>
            </a:pPr>
            <a:r>
              <a:rPr lang="en-US" dirty="0"/>
              <a:t>Finance companies          Money transmitters</a:t>
            </a:r>
          </a:p>
          <a:p>
            <a:pPr marL="0" indent="0">
              <a:buNone/>
            </a:pPr>
            <a:r>
              <a:rPr lang="en-US" dirty="0"/>
              <a:t> Money lenders                 Non-bank ATM </a:t>
            </a:r>
          </a:p>
          <a:p>
            <a:pPr marL="0" indent="0">
              <a:buNone/>
            </a:pPr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19052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        </a:t>
            </a:r>
            <a:r>
              <a:rPr lang="en-US" b="1" dirty="0"/>
              <a:t>Services We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Consumer Information</a:t>
            </a:r>
          </a:p>
          <a:p>
            <a:r>
              <a:rPr lang="en-US" dirty="0"/>
              <a:t>Consumer Protection</a:t>
            </a:r>
          </a:p>
          <a:p>
            <a:r>
              <a:rPr lang="en-US" dirty="0"/>
              <a:t>Small Business and Economic Development </a:t>
            </a:r>
          </a:p>
          <a:p>
            <a:r>
              <a:rPr lang="en-US" dirty="0"/>
              <a:t>Financial Literacy and Education </a:t>
            </a:r>
          </a:p>
          <a:p>
            <a:r>
              <a:rPr lang="en-US" dirty="0"/>
              <a:t>Consumer Services   </a:t>
            </a:r>
          </a:p>
        </p:txBody>
      </p:sp>
    </p:spTree>
    <p:extLst>
      <p:ext uri="{BB962C8B-B14F-4D97-AF65-F5344CB8AC3E}">
        <p14:creationId xmlns:p14="http://schemas.microsoft.com/office/powerpoint/2010/main" val="306299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</a:t>
            </a:r>
            <a:r>
              <a:rPr lang="en-US" sz="4000" b="1" dirty="0"/>
              <a:t>Medical Supply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	</a:t>
            </a:r>
          </a:p>
          <a:p>
            <a:r>
              <a:rPr lang="en-US" dirty="0"/>
              <a:t>Sale of medical supplies and medications that supposedly prevent or cure COVID-19. </a:t>
            </a:r>
          </a:p>
          <a:p>
            <a:r>
              <a:rPr lang="en-US" dirty="0"/>
              <a:t>Seller secures your credit card and personal </a:t>
            </a:r>
          </a:p>
          <a:p>
            <a:pPr marL="0" indent="0">
              <a:buNone/>
            </a:pPr>
            <a:r>
              <a:rPr lang="en-US" dirty="0"/>
              <a:t>    information</a:t>
            </a:r>
          </a:p>
          <a:p>
            <a:r>
              <a:rPr lang="en-US" dirty="0"/>
              <a:t>Goods are never delivered or prove to be ineffective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6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			  </a:t>
            </a:r>
            <a:r>
              <a:rPr lang="en-US" b="1" dirty="0"/>
              <a:t>Vaccines, Cures and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Beware of offers for vaccines, cures, test kits, treatments or home air filter systems</a:t>
            </a:r>
          </a:p>
          <a:p>
            <a:r>
              <a:rPr lang="en-US" dirty="0"/>
              <a:t>There is currently neither a cure, vaccine or proven home filtration system</a:t>
            </a:r>
          </a:p>
          <a:p>
            <a:r>
              <a:rPr lang="en-US" dirty="0"/>
              <a:t>If you receive a call, email, text, or letter with   claims to sell you these items–it’s a scam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2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				</a:t>
            </a:r>
            <a:r>
              <a:rPr lang="en-US" b="1" dirty="0"/>
              <a:t>Fraudulent Investment 					Scams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Stock promotions claim products or services of publicly-traded companies can prevent, detect, or cure COVID-19 </a:t>
            </a:r>
          </a:p>
          <a:p>
            <a:r>
              <a:rPr lang="en-US" dirty="0"/>
              <a:t>Stock of these companies will skyrocket in value creating can’t lose investment opportunities!</a:t>
            </a:r>
          </a:p>
          <a:p>
            <a:r>
              <a:rPr lang="en-US" dirty="0"/>
              <a:t>Let the buyer/investor beware!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3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        </a:t>
            </a:r>
            <a:r>
              <a:rPr lang="en-US" b="1" dirty="0"/>
              <a:t>Economic Impact  </a:t>
            </a:r>
            <a:br>
              <a:rPr lang="en-US" dirty="0"/>
            </a:br>
            <a:r>
              <a:rPr lang="en-US" dirty="0"/>
              <a:t>					     </a:t>
            </a:r>
            <a:r>
              <a:rPr lang="en-US" b="1" dirty="0"/>
              <a:t>Payment Scam </a:t>
            </a:r>
            <a:r>
              <a:rPr lang="en-US" dirty="0"/>
              <a:t>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The government has been sending out relief checks and scammers are hoping to take advantage </a:t>
            </a:r>
          </a:p>
          <a:p>
            <a:r>
              <a:rPr lang="en-US" dirty="0"/>
              <a:t>Do not give anyone your personal information to “sign up” for relief funds </a:t>
            </a:r>
          </a:p>
          <a:p>
            <a:r>
              <a:rPr lang="en-US" dirty="0"/>
              <a:t>Do not respond to calls, texts, or emails about money from the government-you do not have to sign up to receive an economic impact payment!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5868"/>
      </p:ext>
    </p:extLst>
  </p:cSld>
  <p:clrMapOvr>
    <a:masterClrMapping/>
  </p:clrMapOvr>
</p:sld>
</file>

<file path=ppt/theme/theme1.xml><?xml version="1.0" encoding="utf-8"?>
<a:theme xmlns:a="http://schemas.openxmlformats.org/drawingml/2006/main" name="DCPA_Presentation1Pofess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DCPA_Presentation1Pofessional</Template>
  <TotalTime>1262</TotalTime>
  <Words>808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DCPA_Presentation1Pofessional</vt:lpstr>
      <vt:lpstr>PowerPoint Presentation</vt:lpstr>
      <vt:lpstr>Who We Are</vt:lpstr>
      <vt:lpstr>What We Do</vt:lpstr>
      <vt:lpstr>   Who We Regulate </vt:lpstr>
      <vt:lpstr>           Services We Provide</vt:lpstr>
      <vt:lpstr>     Medical Supply Sales</vt:lpstr>
      <vt:lpstr>       Vaccines, Cures and Tests</vt:lpstr>
      <vt:lpstr>      Fraudulent Investment      Scams </vt:lpstr>
      <vt:lpstr>          Economic Impact             Payment Scam    </vt:lpstr>
      <vt:lpstr>     Charitable Contribution     Requests</vt:lpstr>
      <vt:lpstr>     Person in Need Scam</vt:lpstr>
      <vt:lpstr>      Social Security Benefits               Scams </vt:lpstr>
      <vt:lpstr>      Contact Tracer Scams </vt:lpstr>
      <vt:lpstr>                    Bank and Lender    Impersonators    </vt:lpstr>
      <vt:lpstr>   Who to Contact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Hartig, Kathryn (DISB)</dc:creator>
  <cp:lastModifiedBy>Lynn West</cp:lastModifiedBy>
  <cp:revision>67</cp:revision>
  <cp:lastPrinted>2015-07-21T13:17:48Z</cp:lastPrinted>
  <dcterms:created xsi:type="dcterms:W3CDTF">2015-04-28T19:40:03Z</dcterms:created>
  <dcterms:modified xsi:type="dcterms:W3CDTF">2021-08-27T17:22:00Z</dcterms:modified>
</cp:coreProperties>
</file>