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0" r:id="rId1"/>
    <p:sldMasterId id="2147483756" r:id="rId2"/>
    <p:sldMasterId id="2147483770" r:id="rId3"/>
    <p:sldMasterId id="2147483783" r:id="rId4"/>
  </p:sldMasterIdLst>
  <p:notesMasterIdLst>
    <p:notesMasterId r:id="rId14"/>
  </p:notesMasterIdLst>
  <p:handoutMasterIdLst>
    <p:handoutMasterId r:id="rId15"/>
  </p:handoutMasterIdLst>
  <p:sldIdLst>
    <p:sldId id="266" r:id="rId5"/>
    <p:sldId id="273" r:id="rId6"/>
    <p:sldId id="285" r:id="rId7"/>
    <p:sldId id="286" r:id="rId8"/>
    <p:sldId id="293" r:id="rId9"/>
    <p:sldId id="287" r:id="rId10"/>
    <p:sldId id="294" r:id="rId11"/>
    <p:sldId id="295" r:id="rId12"/>
    <p:sldId id="292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4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C73C7-5A39-48BE-8AC8-3F5BDDE1C60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672A3-DE29-4409-B781-F90C12F9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03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234F4-D695-4812-81F8-4EDC4E337C41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1298C-5F07-418B-9258-F3A209B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1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298C-5F07-418B-9258-F3A209B96D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8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298C-5F07-418B-9258-F3A209B96D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5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2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3ED67BCC-4586-4C51-9639-E8A067D5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76" y="2875002"/>
            <a:ext cx="10185845" cy="553998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0" i="0">
                <a:solidFill>
                  <a:srgbClr val="006937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1E1D8-AAEF-4D28-9981-CCE82070AD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0800" y="6301765"/>
            <a:ext cx="1762383" cy="40318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87B3B-B7BE-4E11-B3D6-8538A341CF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165" y="6400800"/>
            <a:ext cx="2730835" cy="276999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z="18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Title of Presentation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43EE339-7297-4DEB-984B-663AD738E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75190" y="6400800"/>
            <a:ext cx="1441615" cy="276999"/>
          </a:xfrm>
        </p:spPr>
        <p:txBody>
          <a:bodyPr/>
          <a:lstStyle>
            <a:lvl1pPr algn="ctr">
              <a:defRPr sz="1600"/>
            </a:lvl1pPr>
          </a:lstStyle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 #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561657F-C191-4535-9F52-1F18839BBF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23187" y="6400800"/>
            <a:ext cx="1441615" cy="276999"/>
          </a:xfrm>
        </p:spPr>
        <p:txBody>
          <a:bodyPr/>
          <a:lstStyle>
            <a:lvl1pPr algn="ctr">
              <a:defRPr sz="1600"/>
            </a:lvl1pPr>
          </a:lstStyle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X/XX/2020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1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76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56527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20503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568" y="156527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503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BE1CF-D05B-409A-879F-2650CC4E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4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BE1CF-D05B-409A-879F-2650CC4E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4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BE1CF-D05B-409A-879F-2650CC4E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46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17" y="3048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0" y="273051"/>
            <a:ext cx="6604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717" y="146685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BE1CF-D05B-409A-879F-2650CC4E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3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BE1CF-D05B-409A-879F-2650CC4E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70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BE1CF-D05B-409A-879F-2650CC4E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84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2" y="274639"/>
            <a:ext cx="2889249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6901" y="274639"/>
            <a:ext cx="8464551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BE1CF-D05B-409A-879F-2650CC4E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90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_designed_materials\Power Points\2013\Red\CozenArrow_Red_cover_no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6" y="-1"/>
            <a:ext cx="12199816" cy="6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T:\logos\CozenOConnor\png\CozenOConnor-Logo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1" y="6205800"/>
            <a:ext cx="1936749" cy="37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914401"/>
            <a:ext cx="7112000" cy="2689225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4456307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17600" y="6400801"/>
            <a:ext cx="6807200" cy="381001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400" b="1">
                <a:solidFill>
                  <a:schemeClr val="bg1"/>
                </a:solidFill>
              </a:defRPr>
            </a:lvl2pPr>
            <a:lvl3pPr marL="914400" indent="0">
              <a:buNone/>
              <a:defRPr sz="1400" b="1">
                <a:solidFill>
                  <a:schemeClr val="bg1"/>
                </a:solidFill>
              </a:defRPr>
            </a:lvl3pPr>
            <a:lvl4pPr marL="1371600" indent="0">
              <a:buNone/>
              <a:defRPr sz="1400" b="1">
                <a:solidFill>
                  <a:schemeClr val="bg1"/>
                </a:solidFill>
              </a:defRPr>
            </a:lvl4pPr>
            <a:lvl5pPr marL="1828800" indent="0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4505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A41E257-DAF0-4E4D-90E0-5FC400CA5451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1CF-D05B-409A-879F-2650CC4E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829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69116-526D-47E4-8747-B3D93E027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3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3076" y="524678"/>
            <a:ext cx="10185845" cy="553998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0" i="0">
                <a:solidFill>
                  <a:srgbClr val="006937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0303" y="1497650"/>
            <a:ext cx="11571392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65ABE63-829F-4D70-8A3B-1251E567A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165" y="6400800"/>
            <a:ext cx="2730835" cy="276999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z="18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Title of Presentation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4C1A9B-6F59-499C-9B04-DE10DF58A2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75190" y="6400800"/>
            <a:ext cx="1441615" cy="276999"/>
          </a:xfrm>
        </p:spPr>
        <p:txBody>
          <a:bodyPr/>
          <a:lstStyle>
            <a:lvl1pPr algn="ctr">
              <a:defRPr sz="1600"/>
            </a:lvl1pPr>
          </a:lstStyle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 #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226C367-E319-4D4D-9927-9FEC91E91B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23187" y="6400800"/>
            <a:ext cx="1441615" cy="276999"/>
          </a:xfrm>
        </p:spPr>
        <p:txBody>
          <a:bodyPr/>
          <a:lstStyle>
            <a:lvl1pPr algn="ctr">
              <a:defRPr sz="1600"/>
            </a:lvl1pPr>
          </a:lstStyle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X/XX/2020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46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E6B48-8B4E-46B3-A1FB-0F5BEE0F7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22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1F5C4-5409-4069-B059-C59F6E4DB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14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085850"/>
            <a:ext cx="5384800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900" y="1085850"/>
            <a:ext cx="5384800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7CE52-3C84-485B-A21F-E4D0B3AFA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05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8907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2883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168" y="148907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8168" y="212883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65700" y="6164262"/>
            <a:ext cx="2844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6251A-E886-4D4B-9A62-E301035EF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98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70E21-AEE3-421C-9324-685D82F84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7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0C254-7D47-447D-88D9-78637117C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97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867" y="3048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0" y="30480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867" y="146685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74167" y="6242050"/>
            <a:ext cx="2844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2BFF4-29BB-4EFF-9D3E-91447A6A1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08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5E148-15F7-4752-8943-960CE934C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46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996D0-771B-4A34-B7B9-4947CBFDC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0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6500" y="427038"/>
            <a:ext cx="2743200" cy="5745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6900" y="427038"/>
            <a:ext cx="8026400" cy="5745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C3566-AA6C-4DC8-A7BA-F36E51BF8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4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EED3E292-9658-4591-9DB6-89D38CAEE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76" y="524678"/>
            <a:ext cx="10185845" cy="553998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0" i="0">
                <a:solidFill>
                  <a:srgbClr val="006937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8D6FFC-2432-4236-9486-AB7F9A2253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165" y="6400800"/>
            <a:ext cx="2730835" cy="276999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z="18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Title of Presentation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1FC5D38-92C6-4776-BB8E-3741206C90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75190" y="6400800"/>
            <a:ext cx="1441615" cy="276999"/>
          </a:xfrm>
        </p:spPr>
        <p:txBody>
          <a:bodyPr/>
          <a:lstStyle>
            <a:lvl1pPr algn="ctr">
              <a:defRPr sz="1600"/>
            </a:lvl1pPr>
          </a:lstStyle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 #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DCCFBC6-C0FC-4698-8B67-64ECC66046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23187" y="6400800"/>
            <a:ext cx="1441615" cy="276999"/>
          </a:xfrm>
        </p:spPr>
        <p:txBody>
          <a:bodyPr/>
          <a:lstStyle>
            <a:lvl1pPr algn="ctr">
              <a:defRPr sz="1600"/>
            </a:lvl1pPr>
          </a:lstStyle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X/XX/2020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60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_designed_materials\Power Points\2013\Red\CozenArrow_Red_cover_no-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6" y="-1"/>
            <a:ext cx="12199816" cy="6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T:\logos\CozenOConnor\png\CozenOConnor-Logo-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1" y="6205800"/>
            <a:ext cx="1936749" cy="37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914401"/>
            <a:ext cx="7112000" cy="2689225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4456307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17600" y="6400801"/>
            <a:ext cx="6807200" cy="381001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400" b="1">
                <a:solidFill>
                  <a:schemeClr val="bg1"/>
                </a:solidFill>
              </a:defRPr>
            </a:lvl2pPr>
            <a:lvl3pPr marL="914400" indent="0">
              <a:buNone/>
              <a:defRPr sz="1400" b="1">
                <a:solidFill>
                  <a:schemeClr val="bg1"/>
                </a:solidFill>
              </a:defRPr>
            </a:lvl3pPr>
            <a:lvl4pPr marL="1371600" indent="0">
              <a:buNone/>
              <a:defRPr sz="1400" b="1">
                <a:solidFill>
                  <a:schemeClr val="bg1"/>
                </a:solidFill>
              </a:defRPr>
            </a:lvl4pPr>
            <a:lvl5pPr marL="1828800" indent="0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41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149600" y="1981200"/>
            <a:ext cx="5486400" cy="3124200"/>
          </a:xfrm>
          <a:prstGeom prst="rect">
            <a:avLst/>
          </a:prstGeom>
        </p:spPr>
        <p:txBody>
          <a:bodyPr/>
          <a:lstStyle>
            <a:lvl1pPr marL="0" indent="0" algn="r" eaLnBrk="1" hangingPunct="1">
              <a:buNone/>
              <a:defRPr sz="3200"/>
            </a:lvl1pPr>
          </a:lstStyle>
          <a:p>
            <a:pPr algn="r" eaLnBrk="1" hangingPunct="1"/>
            <a:r>
              <a:rPr lang="en-US" sz="2400" b="1" dirty="0">
                <a:solidFill>
                  <a:srgbClr val="2F1110"/>
                </a:solidFill>
                <a:latin typeface="Rockwell" pitchFamily="18" charset="0"/>
              </a:rPr>
              <a:t>John J. </a:t>
            </a:r>
            <a:r>
              <a:rPr lang="en-US" sz="2400" b="1" dirty="0" err="1">
                <a:solidFill>
                  <a:srgbClr val="2F1110"/>
                </a:solidFill>
                <a:latin typeface="Rockwell" pitchFamily="18" charset="0"/>
              </a:rPr>
              <a:t>Atty</a:t>
            </a:r>
            <a:br>
              <a:rPr lang="en-US" sz="2000" b="1" dirty="0">
                <a:latin typeface="Rockwell" pitchFamily="18" charset="0"/>
              </a:rPr>
            </a:br>
            <a:r>
              <a:rPr lang="en-US" sz="2000" dirty="0">
                <a:solidFill>
                  <a:srgbClr val="2F1110"/>
                </a:solidFill>
              </a:rPr>
              <a:t>Cozen O’Connor</a:t>
            </a:r>
          </a:p>
          <a:p>
            <a:pPr algn="r" eaLnBrk="1" hangingPunct="1"/>
            <a:r>
              <a:rPr lang="en-US" sz="1800" dirty="0"/>
              <a:t>Street Address 1</a:t>
            </a:r>
            <a:br>
              <a:rPr lang="en-US" sz="1800" dirty="0"/>
            </a:br>
            <a:r>
              <a:rPr lang="en-US" sz="1800" dirty="0"/>
              <a:t>Street Address 2</a:t>
            </a:r>
            <a:br>
              <a:rPr lang="en-US" sz="1800" dirty="0"/>
            </a:br>
            <a:r>
              <a:rPr lang="en-US" sz="1800" dirty="0"/>
              <a:t>City, State ZIP</a:t>
            </a:r>
            <a:br>
              <a:rPr lang="en-US" sz="1800" dirty="0"/>
            </a:br>
            <a:r>
              <a:rPr lang="en-US" sz="1800" dirty="0"/>
              <a:t>(XXX) 123-4567</a:t>
            </a:r>
            <a:br>
              <a:rPr lang="en-US" dirty="0"/>
            </a:br>
            <a:r>
              <a:rPr lang="en-US" sz="1800" dirty="0">
                <a:solidFill>
                  <a:srgbClr val="CC3300"/>
                </a:solidFill>
              </a:rPr>
              <a:t>xxxxxx@cozen.com</a:t>
            </a:r>
          </a:p>
          <a:p>
            <a:pPr algn="r" eaLnBrk="1" hangingPunct="1"/>
            <a:r>
              <a:rPr lang="en-US" sz="1800" dirty="0"/>
              <a:t>www.cozen.com</a:t>
            </a:r>
          </a:p>
        </p:txBody>
      </p:sp>
    </p:spTree>
    <p:extLst>
      <p:ext uri="{BB962C8B-B14F-4D97-AF65-F5344CB8AC3E}">
        <p14:creationId xmlns:p14="http://schemas.microsoft.com/office/powerpoint/2010/main" val="253605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>
            <a:extLst>
              <a:ext uri="{FF2B5EF4-FFF2-40B4-BE49-F238E27FC236}">
                <a16:creationId xmlns:a16="http://schemas.microsoft.com/office/drawing/2014/main" id="{08CD59BD-6BDB-49A3-88F6-5E5CC8D0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76" y="524678"/>
            <a:ext cx="10185845" cy="553998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0" i="0">
                <a:solidFill>
                  <a:srgbClr val="006937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B06BDE1-ABBB-45A9-8A3F-01C505C0B5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165" y="6400800"/>
            <a:ext cx="2730835" cy="276999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z="18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Title of Presentation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B82364B-A825-460D-A820-AB2AB32F50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75190" y="6400800"/>
            <a:ext cx="1441615" cy="276999"/>
          </a:xfrm>
        </p:spPr>
        <p:txBody>
          <a:bodyPr/>
          <a:lstStyle>
            <a:lvl1pPr algn="ctr">
              <a:defRPr sz="1600"/>
            </a:lvl1pPr>
          </a:lstStyle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 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D5619-10A2-4DF5-B461-53A38B17E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23187" y="6400800"/>
            <a:ext cx="1441615" cy="276999"/>
          </a:xfrm>
        </p:spPr>
        <p:txBody>
          <a:bodyPr/>
          <a:lstStyle>
            <a:lvl1pPr algn="ctr">
              <a:defRPr sz="1600"/>
            </a:lvl1pPr>
          </a:lstStyle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X/XX/2020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6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7477A23-7F67-420E-8E87-70BECEBBFF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165" y="6400800"/>
            <a:ext cx="2730835" cy="276999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z="18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Title of Presentation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6BC5D41-37A3-4746-AA2E-361FC7EBF8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75190" y="6400800"/>
            <a:ext cx="1441615" cy="276999"/>
          </a:xfrm>
        </p:spPr>
        <p:txBody>
          <a:bodyPr/>
          <a:lstStyle>
            <a:lvl1pPr algn="ctr">
              <a:defRPr sz="1600"/>
            </a:lvl1pPr>
          </a:lstStyle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 #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4DD94A3-A06C-4EA5-8417-4E982B9ACB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23187" y="6400800"/>
            <a:ext cx="1441615" cy="276999"/>
          </a:xfrm>
        </p:spPr>
        <p:txBody>
          <a:bodyPr/>
          <a:lstStyle>
            <a:lvl1pPr algn="ctr">
              <a:defRPr sz="1600"/>
            </a:lvl1pPr>
          </a:lstStyle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X/XX/2020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9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_designed_materials\Power Points\2013\Red\CozenArrow_Red_cover_no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6" y="-1"/>
            <a:ext cx="12199816" cy="6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T:\logos\CozenOConnor\png\CozenOConnor-Logo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1" y="6205800"/>
            <a:ext cx="1936749" cy="37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063924" y="4089595"/>
            <a:ext cx="264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Presented By: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914401"/>
            <a:ext cx="7112000" cy="2689225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4456307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17600" y="6400801"/>
            <a:ext cx="6807200" cy="381001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400" b="1">
                <a:solidFill>
                  <a:schemeClr val="bg1"/>
                </a:solidFill>
              </a:defRPr>
            </a:lvl2pPr>
            <a:lvl3pPr marL="914400" indent="0">
              <a:buNone/>
              <a:defRPr sz="1400" b="1">
                <a:solidFill>
                  <a:schemeClr val="bg1"/>
                </a:solidFill>
              </a:defRPr>
            </a:lvl3pPr>
            <a:lvl4pPr marL="1371600" indent="0">
              <a:buNone/>
              <a:defRPr sz="1400" b="1">
                <a:solidFill>
                  <a:schemeClr val="bg1"/>
                </a:solidFill>
              </a:defRPr>
            </a:lvl4pPr>
            <a:lvl5pPr marL="1828800" indent="0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71876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4638"/>
            <a:ext cx="11239500" cy="7159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BE1CF-D05B-409A-879F-2650CC4E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4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BE1CF-D05B-409A-879F-2650CC4E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8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1219201"/>
            <a:ext cx="50673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799" y="1219201"/>
            <a:ext cx="51689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BE1CF-D05B-409A-879F-2650CC4E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5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6799423"/>
            <a:ext cx="12192000" cy="58579"/>
          </a:xfrm>
          <a:custGeom>
            <a:avLst/>
            <a:gdLst/>
            <a:ahLst/>
            <a:cxnLst/>
            <a:rect l="l" t="t" r="r" b="b"/>
            <a:pathLst>
              <a:path w="9144000" h="685800">
                <a:moveTo>
                  <a:pt x="0" y="685800"/>
                </a:moveTo>
                <a:lnTo>
                  <a:pt x="9144000" y="6858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6937"/>
          </a:solidFill>
        </p:spPr>
        <p:txBody>
          <a:bodyPr wrap="square" lIns="0" tIns="0" rIns="0" bIns="0" rtlCol="0"/>
          <a:lstStyle/>
          <a:p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2155" y="457201"/>
            <a:ext cx="614768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0303" y="1497649"/>
            <a:ext cx="115713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5287AE-EDF9-49B9-BF53-F68B53B8258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0800" y="6301765"/>
            <a:ext cx="1762383" cy="4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7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xStyles>
    <p:titleStyle>
      <a:lvl1pPr algn="ctr">
        <a:defRPr sz="3800">
          <a:solidFill>
            <a:srgbClr val="00693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:\_designed_materials\Power Points\2013\Red\CozenArrow_Red__main_no-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599" y="1219201"/>
            <a:ext cx="104521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736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</a:defRPr>
            </a:lvl1pPr>
          </a:lstStyle>
          <a:p>
            <a:fld id="{22BBE1CF-D05B-409A-879F-2650CC4E2182}" type="slidenum">
              <a:rPr lang="en-US" smtClean="0"/>
              <a:t>‹#›</a:t>
            </a:fld>
            <a:endParaRPr lang="en-US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274638"/>
            <a:ext cx="113411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7" name="Picture 3" descr="T:\logos\CozenOConnor\png\CozenOConnor-Logo-RGB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1" y="6213657"/>
            <a:ext cx="1936749" cy="37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5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Rockwell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F111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E1B0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:\_designed_materials\Power Points\2013\Red\CozenArrow_Red__main_no-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T:\logos\CozenOConnor\png\CozenOConnor-Logo-RGB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436" y="6239536"/>
            <a:ext cx="1936749" cy="37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399" y="1085850"/>
            <a:ext cx="106553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27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0900" y="62103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32DAF42-CA08-4E0C-BDEF-8AA303920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399" y="427038"/>
            <a:ext cx="10655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7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Rockwell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T:\_designed_materials\Power Points\2013\Red\CozenArrow_Red_contact_no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:\logos\CozenOConnor\png\CozenOConnor-Logo-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239536"/>
            <a:ext cx="1936749" cy="37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15"/>
          <p:cNvSpPr txBox="1">
            <a:spLocks noChangeArrowheads="1"/>
          </p:cNvSpPr>
          <p:nvPr/>
        </p:nvSpPr>
        <p:spPr bwMode="auto">
          <a:xfrm>
            <a:off x="4581061" y="1398301"/>
            <a:ext cx="42943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3200" b="1" u="none" dirty="0">
                <a:solidFill>
                  <a:schemeClr val="bg1">
                    <a:lumMod val="50000"/>
                  </a:schemeClr>
                </a:solidFill>
                <a:latin typeface="Rockwell" pitchFamily="18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6789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5363" y="157997"/>
            <a:ext cx="5621692" cy="855991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u="sng" dirty="0"/>
              <a:t>BZA Case No. 21069</a:t>
            </a:r>
            <a:br>
              <a:rPr lang="en-US" sz="1600" dirty="0"/>
            </a:br>
            <a:r>
              <a:rPr lang="en-US" sz="1600" dirty="0"/>
              <a:t>Property: 5207 38</a:t>
            </a:r>
            <a:r>
              <a:rPr lang="en-US" sz="1600" baseline="30000" dirty="0"/>
              <a:t>th</a:t>
            </a:r>
            <a:r>
              <a:rPr lang="en-US" sz="1600" dirty="0"/>
              <a:t> Street NW</a:t>
            </a:r>
            <a:br>
              <a:rPr lang="en-US" sz="1600" dirty="0"/>
            </a:br>
            <a:r>
              <a:rPr lang="en-US" sz="1600" dirty="0"/>
              <a:t>Applicant: Charles Cadwell and Mary Schapiro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283A35A-664D-07A2-18B1-D28816E4F2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2BBE1CF-D05B-409A-879F-2650CC4E2182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B2572-F8F7-2675-BFCE-754E6304E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27" y="1077362"/>
            <a:ext cx="8846965" cy="50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6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51C3-7EF6-580E-70D3-86294B8F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195309"/>
            <a:ext cx="11341100" cy="612559"/>
          </a:xfrm>
        </p:spPr>
        <p:txBody>
          <a:bodyPr/>
          <a:lstStyle/>
          <a:p>
            <a:pPr algn="l"/>
            <a:r>
              <a:rPr lang="en-US" sz="3200" dirty="0"/>
              <a:t>The Property – R-1B Zone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CB4EA7-595D-8508-A945-DE8FB088F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E1CF-D05B-409A-879F-2650CC4E2182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4884E0-8F6A-9F77-B34A-43AE180E0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503169"/>
            <a:ext cx="5391149" cy="3106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0F890B-3B49-2743-3156-F30F49507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212" y="960244"/>
            <a:ext cx="5201376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3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92194"/>
            <a:ext cx="11341100" cy="7159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+mn-lt"/>
              </a:rPr>
              <a:t>Project Summary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E1CF-D05B-409A-879F-2650CC4E2182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5496" y="1039706"/>
            <a:ext cx="10976091" cy="56261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Addition of two-story elevator with one-story covered porch at northeast side of home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Project dimensions are 11’2” x 19’ and within footprint of existing porch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Zoning relief for rear yard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Existing, non-conforming rear yard of 4.2 ft. is being extended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Letters of support from both adjoining neighbors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5209 38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Street NW (Murthy/Riley)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3725 Ingomar Street NW (Winkle)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3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51C3-7EF6-580E-70D3-86294B8F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195309"/>
            <a:ext cx="11341100" cy="612559"/>
          </a:xfrm>
        </p:spPr>
        <p:txBody>
          <a:bodyPr/>
          <a:lstStyle/>
          <a:p>
            <a:pPr algn="l"/>
            <a:r>
              <a:rPr lang="en-US" sz="3200" dirty="0"/>
              <a:t>Existing Home – Area of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CB4EA7-595D-8508-A945-DE8FB088F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E1CF-D05B-409A-879F-2650CC4E218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B0905-3D23-F42D-6298-A81740DC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21" y="1388988"/>
            <a:ext cx="6230693" cy="4450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7878C-DC25-2890-B9CE-ACDF9804E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410" y="682818"/>
            <a:ext cx="2503786" cy="33510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B78338-CA30-4FF2-CF9B-57C85C84C502}"/>
              </a:ext>
            </a:extLst>
          </p:cNvPr>
          <p:cNvSpPr/>
          <p:nvPr/>
        </p:nvSpPr>
        <p:spPr bwMode="auto">
          <a:xfrm>
            <a:off x="4300395" y="2489703"/>
            <a:ext cx="525101" cy="2987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CD8054-7E54-B429-7185-D1F6C6F75A0F}"/>
              </a:ext>
            </a:extLst>
          </p:cNvPr>
          <p:cNvCxnSpPr/>
          <p:nvPr/>
        </p:nvCxnSpPr>
        <p:spPr bwMode="auto">
          <a:xfrm flipV="1">
            <a:off x="4825496" y="2254313"/>
            <a:ext cx="3247074" cy="38477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6880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51C3-7EF6-580E-70D3-86294B8F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195309"/>
            <a:ext cx="11341100" cy="612559"/>
          </a:xfrm>
        </p:spPr>
        <p:txBody>
          <a:bodyPr/>
          <a:lstStyle/>
          <a:p>
            <a:pPr algn="l"/>
            <a:r>
              <a:rPr lang="en-US" sz="3200" dirty="0"/>
              <a:t>Site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CB4EA7-595D-8508-A945-DE8FB088F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E1CF-D05B-409A-879F-2650CC4E218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2D9EF-D18E-33B7-FDFE-93F00CF5E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12" y="807868"/>
            <a:ext cx="8043375" cy="52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629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51C3-7EF6-580E-70D3-86294B8F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195309"/>
            <a:ext cx="11341100" cy="612559"/>
          </a:xfrm>
        </p:spPr>
        <p:txBody>
          <a:bodyPr/>
          <a:lstStyle/>
          <a:p>
            <a:pPr algn="l"/>
            <a:r>
              <a:rPr lang="en-US" sz="3200" dirty="0"/>
              <a:t>First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CB4EA7-595D-8508-A945-DE8FB088F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E1CF-D05B-409A-879F-2650CC4E2182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8E2DE9-43A4-366A-6ABD-C4D6C37AE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1" y="1805862"/>
            <a:ext cx="5301061" cy="4043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0787AC-272C-7240-8969-A229DD7AE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650" y="1805862"/>
            <a:ext cx="5646419" cy="4071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AEF24D-59A6-49D1-5A9C-349CB5AE4F3F}"/>
              </a:ext>
            </a:extLst>
          </p:cNvPr>
          <p:cNvSpPr txBox="1"/>
          <p:nvPr/>
        </p:nvSpPr>
        <p:spPr>
          <a:xfrm>
            <a:off x="2563084" y="108411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Existing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18EF70-FFD1-BE6A-6490-259679E33E3F}"/>
              </a:ext>
            </a:extLst>
          </p:cNvPr>
          <p:cNvSpPr txBox="1"/>
          <p:nvPr/>
        </p:nvSpPr>
        <p:spPr>
          <a:xfrm>
            <a:off x="8110076" y="1084118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306508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51C3-7EF6-580E-70D3-86294B8F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195309"/>
            <a:ext cx="11341100" cy="612559"/>
          </a:xfrm>
        </p:spPr>
        <p:txBody>
          <a:bodyPr/>
          <a:lstStyle/>
          <a:p>
            <a:pPr algn="l"/>
            <a:r>
              <a:rPr lang="en-US" sz="3200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CB4EA7-595D-8508-A945-DE8FB088F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E1CF-D05B-409A-879F-2650CC4E2182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AEF24D-59A6-49D1-5A9C-349CB5AE4F3F}"/>
              </a:ext>
            </a:extLst>
          </p:cNvPr>
          <p:cNvSpPr txBox="1"/>
          <p:nvPr/>
        </p:nvSpPr>
        <p:spPr>
          <a:xfrm>
            <a:off x="2789172" y="1095332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Existing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18EF70-FFD1-BE6A-6490-259679E33E3F}"/>
              </a:ext>
            </a:extLst>
          </p:cNvPr>
          <p:cNvSpPr txBox="1"/>
          <p:nvPr/>
        </p:nvSpPr>
        <p:spPr>
          <a:xfrm>
            <a:off x="8248609" y="109087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Proposed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BE5DD6-5C21-04EB-8A67-0C138B718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99" y="1795604"/>
            <a:ext cx="5405641" cy="3690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1EB982-8725-A566-A103-CD0D7C5B4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670" y="1795604"/>
            <a:ext cx="5224445" cy="3690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48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51C3-7EF6-580E-70D3-86294B8F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195309"/>
            <a:ext cx="11341100" cy="612559"/>
          </a:xfrm>
        </p:spPr>
        <p:txBody>
          <a:bodyPr/>
          <a:lstStyle/>
          <a:p>
            <a:pPr algn="l"/>
            <a:r>
              <a:rPr lang="en-US" sz="3200" dirty="0"/>
              <a:t>Perspective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CB4EA7-595D-8508-A945-DE8FB088F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E1CF-D05B-409A-879F-2650CC4E2182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AEF24D-59A6-49D1-5A9C-349CB5AE4F3F}"/>
              </a:ext>
            </a:extLst>
          </p:cNvPr>
          <p:cNvSpPr txBox="1"/>
          <p:nvPr/>
        </p:nvSpPr>
        <p:spPr>
          <a:xfrm>
            <a:off x="2698821" y="960105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Existing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18EF70-FFD1-BE6A-6490-259679E33E3F}"/>
              </a:ext>
            </a:extLst>
          </p:cNvPr>
          <p:cNvSpPr txBox="1"/>
          <p:nvPr/>
        </p:nvSpPr>
        <p:spPr>
          <a:xfrm>
            <a:off x="8153587" y="960106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Proposed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301FC8-9723-3F44-C1E1-DC8F15017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93" y="1737205"/>
            <a:ext cx="5011150" cy="4192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BD60E0-5DAB-F493-C35D-283A36944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795" y="1758675"/>
            <a:ext cx="5011151" cy="4171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94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92194"/>
            <a:ext cx="11341100" cy="7159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+mn-lt"/>
              </a:rPr>
              <a:t>BZA Case 21069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E1CF-D05B-409A-879F-2650CC4E2182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5497" y="1039706"/>
            <a:ext cx="4626154" cy="56261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Special Exception Relief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Rear Yard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Existing – 4.2 ft.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Required – 25 ft.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Proposed – 4.2 ft.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Hearing scheduled for March 20, 2024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ED995-62E6-5328-F625-A89F03B43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448" y="550175"/>
            <a:ext cx="5786317" cy="380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986CC50-6260-5518-4A20-1E3346FC5CB6}"/>
              </a:ext>
            </a:extLst>
          </p:cNvPr>
          <p:cNvSpPr/>
          <p:nvPr/>
        </p:nvSpPr>
        <p:spPr bwMode="auto">
          <a:xfrm>
            <a:off x="8267700" y="908156"/>
            <a:ext cx="1295400" cy="5015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49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9043.0"/>
  <p:tag name="AS_RELEASE_DATE" val="2018.12.12"/>
  <p:tag name="AS_TITLE" val="Aspose.Slides for .NET 4.0 Client Profile"/>
  <p:tag name="AS_VERSION" val="18.1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-PPP-2013Red">
  <a:themeElements>
    <a:clrScheme name="CO-PPP-2012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-PPP-2012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-PPP-2012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-PPP-2012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-PPP-2012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-PPP-2012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-PPP-2012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-PPP-2012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-PPP-2012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-PPP-2012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-PPP-2012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-PPP-2012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-PPP-2012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-PPP-2012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mpact Header/Logo">
  <a:themeElements>
    <a:clrScheme name="Compact Header/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pact Header/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ct Header/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ct Header/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ct Header/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ct Header/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ct Header/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ct Header/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ct Header/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ct Header/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ct Header/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ct Header/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ct Header/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ct Header/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tact Information Slide">
  <a:themeElements>
    <a:clrScheme name="Contact Informat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act Informat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algn="r" eaLnBrk="1" hangingPunct="1">
          <a:defRPr sz="2400" b="1" dirty="0">
            <a:solidFill>
              <a:srgbClr val="2F1110"/>
            </a:solidFill>
            <a:latin typeface="Rockwell" pitchFamily="18" charset="0"/>
          </a:defRPr>
        </a:defPPr>
      </a:lstStyle>
    </a:txDef>
  </a:objectDefaults>
  <a:extraClrSchemeLst>
    <a:extraClrScheme>
      <a:clrScheme name="Contact Informat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act Informat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act Informat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act Informat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act Informat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act Informat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act Informat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act Informat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act Informat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act Informat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act Informat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act Informat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154</Words>
  <Application>Microsoft Office PowerPoint</Application>
  <PresentationFormat>Widescreen</PresentationFormat>
  <Paragraphs>40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Rockwell</vt:lpstr>
      <vt:lpstr>1_Office Theme</vt:lpstr>
      <vt:lpstr>CO-PPP-2013Red</vt:lpstr>
      <vt:lpstr>Compact Header/Logo</vt:lpstr>
      <vt:lpstr>Contact Information Slide</vt:lpstr>
      <vt:lpstr>BZA Case No. 21069 Property: 5207 38th Street NW Applicant: Charles Cadwell and Mary Schapiro</vt:lpstr>
      <vt:lpstr>The Property – R-1B Zone</vt:lpstr>
      <vt:lpstr>Project Summary</vt:lpstr>
      <vt:lpstr>Existing Home – Area of Work</vt:lpstr>
      <vt:lpstr>Site Plan</vt:lpstr>
      <vt:lpstr>First Level</vt:lpstr>
      <vt:lpstr>Second Level</vt:lpstr>
      <vt:lpstr>Perspective</vt:lpstr>
      <vt:lpstr>BZA Case 21069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1601-01-01T00:00:00Z</dcterms:created>
  <dcterms:modified xsi:type="dcterms:W3CDTF">2024-02-12T19:18:27Z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Number">
    <vt:lpwstr>68397812</vt:lpwstr>
  </property>
  <property fmtid="{D5CDD505-2E9C-101B-9397-08002B2CF9AE}" pid="3" name="DocumentVersion">
    <vt:lpwstr>1</vt:lpwstr>
  </property>
  <property fmtid="{D5CDD505-2E9C-101B-9397-08002B2CF9AE}" pid="4" name="ClientNumber">
    <vt:lpwstr>3693778</vt:lpwstr>
  </property>
  <property fmtid="{D5CDD505-2E9C-101B-9397-08002B2CF9AE}" pid="5" name="MatterNumber">
    <vt:lpwstr>00597111</vt:lpwstr>
  </property>
  <property fmtid="{D5CDD505-2E9C-101B-9397-08002B2CF9AE}" pid="6" name="ClientName">
    <vt:lpwstr>Cadwell, Charles</vt:lpwstr>
  </property>
  <property fmtid="{D5CDD505-2E9C-101B-9397-08002B2CF9AE}" pid="7" name="MatterName">
    <vt:lpwstr>BZA - 5207 38th Street NW</vt:lpwstr>
  </property>
  <property fmtid="{D5CDD505-2E9C-101B-9397-08002B2CF9AE}" pid="8" name="DatabaseName">
    <vt:lpwstr>LEGAL</vt:lpwstr>
  </property>
  <property fmtid="{D5CDD505-2E9C-101B-9397-08002B2CF9AE}" pid="9" name="TypistName">
    <vt:lpwstr>EDEBEAR</vt:lpwstr>
  </property>
  <property fmtid="{D5CDD505-2E9C-101B-9397-08002B2CF9AE}" pid="10" name="AuthorName">
    <vt:lpwstr>EDEBEAR</vt:lpwstr>
  </property>
  <property fmtid="{D5CDD505-2E9C-101B-9397-08002B2CF9AE}" pid="11" name="InUseBy">
    <vt:lpwstr/>
  </property>
  <property fmtid="{D5CDD505-2E9C-101B-9397-08002B2CF9AE}" pid="12" name="EditDate">
    <vt:lpwstr>1/1/0001 12:00:00 AM</vt:lpwstr>
  </property>
  <property fmtid="{D5CDD505-2E9C-101B-9397-08002B2CF9AE}" pid="13" name="EditTime">
    <vt:lpwstr/>
  </property>
</Properties>
</file>